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5" r:id="rId7"/>
    <p:sldId id="264" r:id="rId8"/>
    <p:sldId id="267" r:id="rId9"/>
    <p:sldId id="263" r:id="rId10"/>
    <p:sldId id="261" r:id="rId11"/>
    <p:sldId id="266" r:id="rId12"/>
    <p:sldId id="26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D2E82E2-1916-4CFD-83A9-A53F11B5003E}" v="58" dt="2023-06-01T11:07:35.6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1" autoAdjust="0"/>
  </p:normalViewPr>
  <p:slideViewPr>
    <p:cSldViewPr snapToGrid="0">
      <p:cViewPr varScale="1">
        <p:scale>
          <a:sx n="74" d="100"/>
          <a:sy n="74" d="100"/>
        </p:scale>
        <p:origin x="1042" y="67"/>
      </p:cViewPr>
      <p:guideLst/>
    </p:cSldViewPr>
  </p:slideViewPr>
  <p:outlineViewPr>
    <p:cViewPr>
      <p:scale>
        <a:sx n="33" d="100"/>
        <a:sy n="33" d="100"/>
      </p:scale>
      <p:origin x="0" y="-3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jpg>
</file>

<file path=ppt/media/image4.png>
</file>

<file path=ppt/media/image5.jp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8/10/2024</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engineersgarage.com/" TargetMode="External"/><Relationship Id="rId2" Type="http://schemas.openxmlformats.org/officeDocument/2006/relationships/hyperlink" Target="https://projecthub.arduino.cc/" TargetMode="External"/><Relationship Id="rId1" Type="http://schemas.openxmlformats.org/officeDocument/2006/relationships/slideLayout" Target="../slideLayouts/slideLayout7.xml"/><Relationship Id="rId5" Type="http://schemas.openxmlformats.org/officeDocument/2006/relationships/hyperlink" Target="https://www.electronicsisfun08.in/2022/" TargetMode="External"/><Relationship Id="rId4" Type="http://schemas.openxmlformats.org/officeDocument/2006/relationships/hyperlink" Target="https://www.mathworks.com/"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DB5D5-6AD2-9614-CB76-6E4A51B4F810}"/>
              </a:ext>
            </a:extLst>
          </p:cNvPr>
          <p:cNvSpPr>
            <a:spLocks noGrp="1"/>
          </p:cNvSpPr>
          <p:nvPr>
            <p:ph type="ctrTitle"/>
          </p:nvPr>
        </p:nvSpPr>
        <p:spPr>
          <a:xfrm>
            <a:off x="2676474" y="513184"/>
            <a:ext cx="8408293" cy="1458340"/>
          </a:xfrm>
        </p:spPr>
        <p:txBody>
          <a:bodyPr>
            <a:normAutofit fontScale="90000"/>
          </a:bodyPr>
          <a:lstStyle/>
          <a:p>
            <a:pPr algn="ctr"/>
            <a:r>
              <a:rPr lang="en-IN" sz="4500" dirty="0">
                <a:solidFill>
                  <a:schemeClr val="accent5"/>
                </a:solidFill>
                <a:latin typeface="Cascadia Code SemiBold" panose="020B0609020000020004" pitchFamily="49" charset="0"/>
                <a:ea typeface="Cascadia Code SemiBold" panose="020B0609020000020004" pitchFamily="49" charset="0"/>
                <a:cs typeface="Cascadia Code SemiBold" panose="020B0609020000020004" pitchFamily="49" charset="0"/>
              </a:rPr>
              <a:t>DIY LAB PROJECT</a:t>
            </a:r>
            <a:br>
              <a:rPr lang="en-IN" sz="4500" dirty="0">
                <a:solidFill>
                  <a:schemeClr val="accent5"/>
                </a:solidFill>
                <a:latin typeface="Cascadia Code SemiBold" panose="020B0609020000020004" pitchFamily="49" charset="0"/>
                <a:ea typeface="Cascadia Code SemiBold" panose="020B0609020000020004" pitchFamily="49" charset="0"/>
                <a:cs typeface="Cascadia Code SemiBold" panose="020B0609020000020004" pitchFamily="49" charset="0"/>
              </a:rPr>
            </a:br>
            <a:r>
              <a:rPr lang="en-IN" sz="4500" dirty="0">
                <a:solidFill>
                  <a:schemeClr val="accent5"/>
                </a:solidFill>
                <a:latin typeface="Cascadia Code SemiBold" panose="020B0609020000020004" pitchFamily="49" charset="0"/>
                <a:ea typeface="Cascadia Code SemiBold" panose="020B0609020000020004" pitchFamily="49" charset="0"/>
                <a:cs typeface="Cascadia Code SemiBold" panose="020B0609020000020004" pitchFamily="49" charset="0"/>
              </a:rPr>
              <a:t> </a:t>
            </a:r>
            <a:r>
              <a:rPr lang="en-IN" sz="4500" dirty="0">
                <a:solidFill>
                  <a:srgbClr val="92D050"/>
                </a:solidFill>
                <a:latin typeface="Cascadia Code SemiBold" panose="020B0609020000020004" pitchFamily="49" charset="0"/>
                <a:ea typeface="Cascadia Code SemiBold" panose="020B0609020000020004" pitchFamily="49" charset="0"/>
                <a:cs typeface="Cascadia Code SemiBold" panose="020B0609020000020004" pitchFamily="49" charset="0"/>
              </a:rPr>
              <a:t>OBJECT</a:t>
            </a:r>
            <a:r>
              <a:rPr lang="en-IN" sz="4500" dirty="0">
                <a:solidFill>
                  <a:schemeClr val="accent5"/>
                </a:solidFill>
                <a:latin typeface="Cascadia Code SemiBold" panose="020B0609020000020004" pitchFamily="49" charset="0"/>
                <a:ea typeface="Cascadia Code SemiBold" panose="020B0609020000020004" pitchFamily="49" charset="0"/>
                <a:cs typeface="Cascadia Code SemiBold" panose="020B0609020000020004" pitchFamily="49" charset="0"/>
              </a:rPr>
              <a:t> </a:t>
            </a:r>
            <a:r>
              <a:rPr lang="en-IN" sz="4500" dirty="0">
                <a:solidFill>
                  <a:schemeClr val="accent2"/>
                </a:solidFill>
                <a:latin typeface="Cascadia Code SemiBold" panose="020B0609020000020004" pitchFamily="49" charset="0"/>
                <a:ea typeface="Cascadia Code SemiBold" panose="020B0609020000020004" pitchFamily="49" charset="0"/>
                <a:cs typeface="Cascadia Code SemiBold" panose="020B0609020000020004" pitchFamily="49" charset="0"/>
              </a:rPr>
              <a:t> FOLLOWING ROBOT</a:t>
            </a:r>
          </a:p>
        </p:txBody>
      </p:sp>
      <p:sp>
        <p:nvSpPr>
          <p:cNvPr id="3" name="Subtitle 2">
            <a:extLst>
              <a:ext uri="{FF2B5EF4-FFF2-40B4-BE49-F238E27FC236}">
                <a16:creationId xmlns:a16="http://schemas.microsoft.com/office/drawing/2014/main" id="{35B19AC5-8783-410C-D785-8E02003FCE3A}"/>
              </a:ext>
            </a:extLst>
          </p:cNvPr>
          <p:cNvSpPr>
            <a:spLocks noGrp="1"/>
          </p:cNvSpPr>
          <p:nvPr>
            <p:ph type="subTitle" idx="1"/>
          </p:nvPr>
        </p:nvSpPr>
        <p:spPr>
          <a:xfrm>
            <a:off x="4618014" y="2484706"/>
            <a:ext cx="6987645" cy="3589521"/>
          </a:xfrm>
        </p:spPr>
        <p:txBody>
          <a:bodyPr/>
          <a:lstStyle/>
          <a:p>
            <a:pPr algn="l"/>
            <a:r>
              <a:rPr lang="en-IN" dirty="0">
                <a:latin typeface="Adobe Hebrew" panose="02040503050201020203" pitchFamily="18" charset="-79"/>
                <a:cs typeface="Adobe Hebrew" panose="02040503050201020203" pitchFamily="18" charset="-79"/>
              </a:rPr>
              <a:t>SUBJECT CODE: DIY </a:t>
            </a:r>
            <a:r>
              <a:rPr lang="en-IN" sz="3100" dirty="0">
                <a:latin typeface="Adobe Hebrew" panose="02040503050201020203" pitchFamily="18" charset="-79"/>
                <a:cs typeface="Adobe Hebrew" panose="02040503050201020203" pitchFamily="18" charset="-79"/>
              </a:rPr>
              <a:t>17003</a:t>
            </a:r>
          </a:p>
          <a:p>
            <a:pPr algn="l"/>
            <a:r>
              <a:rPr lang="en-IN" dirty="0">
                <a:latin typeface="Adobe Hebrew" panose="02040503050201020203" pitchFamily="18" charset="-79"/>
                <a:cs typeface="Adobe Hebrew" panose="02040503050201020203" pitchFamily="18" charset="-79"/>
              </a:rPr>
              <a:t>TEAM ID: </a:t>
            </a:r>
            <a:r>
              <a:rPr lang="en-IN" sz="3100" dirty="0">
                <a:latin typeface="Adobe Hebrew" panose="02040503050201020203" pitchFamily="18" charset="-79"/>
                <a:cs typeface="Adobe Hebrew" panose="02040503050201020203" pitchFamily="18" charset="-79"/>
              </a:rPr>
              <a:t>22</a:t>
            </a:r>
            <a:endParaRPr lang="en-IN" dirty="0">
              <a:latin typeface="Adobe Hebrew" panose="02040503050201020203" pitchFamily="18" charset="-79"/>
              <a:cs typeface="Adobe Hebrew" panose="02040503050201020203" pitchFamily="18" charset="-79"/>
            </a:endParaRPr>
          </a:p>
          <a:p>
            <a:pPr algn="l"/>
            <a:r>
              <a:rPr lang="en-IN" dirty="0">
                <a:latin typeface="Adobe Hebrew" panose="02040503050201020203" pitchFamily="18" charset="-79"/>
                <a:cs typeface="Adobe Hebrew" panose="02040503050201020203" pitchFamily="18" charset="-79"/>
              </a:rPr>
              <a:t>TEAM MEMBERS : </a:t>
            </a:r>
          </a:p>
          <a:p>
            <a:pPr algn="l"/>
            <a:r>
              <a:rPr lang="en-IN" dirty="0">
                <a:latin typeface="Adobe Hebrew" panose="02040503050201020203" pitchFamily="18" charset="-79"/>
                <a:cs typeface="Adobe Hebrew" panose="02040503050201020203" pitchFamily="18" charset="-79"/>
              </a:rPr>
              <a:t>1. ISHAAN JAIN (22</a:t>
            </a:r>
            <a:r>
              <a:rPr lang="en-IN" sz="1300" dirty="0">
                <a:latin typeface="Adobe Hebrew" panose="02040503050201020203" pitchFamily="18" charset="-79"/>
                <a:cs typeface="Adobe Hebrew" panose="02040503050201020203" pitchFamily="18" charset="-79"/>
              </a:rPr>
              <a:t>CS</a:t>
            </a:r>
            <a:r>
              <a:rPr lang="en-IN" dirty="0">
                <a:latin typeface="Adobe Hebrew" panose="02040503050201020203" pitchFamily="18" charset="-79"/>
                <a:cs typeface="Adobe Hebrew" panose="02040503050201020203" pitchFamily="18" charset="-79"/>
              </a:rPr>
              <a:t>10032)</a:t>
            </a:r>
          </a:p>
          <a:p>
            <a:pPr algn="l"/>
            <a:r>
              <a:rPr lang="en-IN" dirty="0">
                <a:latin typeface="Adobe Hebrew" panose="02040503050201020203" pitchFamily="18" charset="-79"/>
                <a:cs typeface="Adobe Hebrew" panose="02040503050201020203" pitchFamily="18" charset="-79"/>
              </a:rPr>
              <a:t>2. SURJYA SANKAR ROY(22</a:t>
            </a:r>
            <a:r>
              <a:rPr lang="en-IN" sz="1300" dirty="0">
                <a:latin typeface="Adobe Hebrew" panose="02040503050201020203" pitchFamily="18" charset="-79"/>
                <a:cs typeface="Adobe Hebrew" panose="02040503050201020203" pitchFamily="18" charset="-79"/>
              </a:rPr>
              <a:t>ME</a:t>
            </a:r>
            <a:r>
              <a:rPr lang="en-IN" dirty="0">
                <a:latin typeface="Adobe Hebrew" panose="02040503050201020203" pitchFamily="18" charset="-79"/>
                <a:cs typeface="Adobe Hebrew" panose="02040503050201020203" pitchFamily="18" charset="-79"/>
              </a:rPr>
              <a:t>10086)</a:t>
            </a:r>
          </a:p>
          <a:p>
            <a:pPr algn="l"/>
            <a:r>
              <a:rPr lang="en-IN" dirty="0">
                <a:latin typeface="Adobe Hebrew" panose="02040503050201020203" pitchFamily="18" charset="-79"/>
                <a:cs typeface="Adobe Hebrew" panose="02040503050201020203" pitchFamily="18" charset="-79"/>
              </a:rPr>
              <a:t>3. DOSHI PRASAM ATITKUMAR (22</a:t>
            </a:r>
            <a:r>
              <a:rPr lang="en-IN" sz="1300" dirty="0">
                <a:latin typeface="Adobe Hebrew" panose="02040503050201020203" pitchFamily="18" charset="-79"/>
                <a:cs typeface="Adobe Hebrew" panose="02040503050201020203" pitchFamily="18" charset="-79"/>
              </a:rPr>
              <a:t>ME</a:t>
            </a:r>
            <a:r>
              <a:rPr lang="en-IN" dirty="0">
                <a:latin typeface="Adobe Hebrew" panose="02040503050201020203" pitchFamily="18" charset="-79"/>
                <a:cs typeface="Adobe Hebrew" panose="02040503050201020203" pitchFamily="18" charset="-79"/>
              </a:rPr>
              <a:t>10029)</a:t>
            </a:r>
          </a:p>
          <a:p>
            <a:pPr algn="l"/>
            <a:r>
              <a:rPr lang="en-IN" dirty="0">
                <a:latin typeface="Adobe Hebrew" panose="02040503050201020203" pitchFamily="18" charset="-79"/>
                <a:cs typeface="Adobe Hebrew" panose="02040503050201020203" pitchFamily="18" charset="-79"/>
              </a:rPr>
              <a:t>4. PAKDE PUMBU  (22</a:t>
            </a:r>
            <a:r>
              <a:rPr lang="en-IN" sz="1300" dirty="0">
                <a:latin typeface="Adobe Hebrew" panose="02040503050201020203" pitchFamily="18" charset="-79"/>
                <a:cs typeface="Adobe Hebrew" panose="02040503050201020203" pitchFamily="18" charset="-79"/>
              </a:rPr>
              <a:t>AG</a:t>
            </a:r>
            <a:r>
              <a:rPr lang="en-IN" dirty="0">
                <a:latin typeface="Adobe Hebrew" panose="02040503050201020203" pitchFamily="18" charset="-79"/>
                <a:cs typeface="Adobe Hebrew" panose="02040503050201020203" pitchFamily="18" charset="-79"/>
              </a:rPr>
              <a:t>30031)</a:t>
            </a:r>
          </a:p>
        </p:txBody>
      </p:sp>
    </p:spTree>
    <p:extLst>
      <p:ext uri="{BB962C8B-B14F-4D97-AF65-F5344CB8AC3E}">
        <p14:creationId xmlns:p14="http://schemas.microsoft.com/office/powerpoint/2010/main" val="25775459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4757C4-11D0-3748-A475-1C691B248B16}"/>
              </a:ext>
            </a:extLst>
          </p:cNvPr>
          <p:cNvSpPr txBox="1"/>
          <p:nvPr/>
        </p:nvSpPr>
        <p:spPr>
          <a:xfrm>
            <a:off x="1754156" y="282636"/>
            <a:ext cx="9022702" cy="584775"/>
          </a:xfrm>
          <a:prstGeom prst="rect">
            <a:avLst/>
          </a:prstGeom>
          <a:noFill/>
        </p:spPr>
        <p:txBody>
          <a:bodyPr wrap="square" rtlCol="0">
            <a:spAutoFit/>
          </a:bodyPr>
          <a:lstStyle/>
          <a:p>
            <a:r>
              <a:rPr lang="en-IN" sz="3200" b="1" dirty="0">
                <a:solidFill>
                  <a:srgbClr val="00B0F0"/>
                </a:solidFill>
                <a:latin typeface="Adobe Hebrew" panose="02040503050201020203" pitchFamily="18" charset="-79"/>
                <a:cs typeface="Adobe Hebrew" panose="02040503050201020203" pitchFamily="18" charset="-79"/>
              </a:rPr>
              <a:t>Contribution of team members :</a:t>
            </a:r>
          </a:p>
        </p:txBody>
      </p:sp>
      <p:sp>
        <p:nvSpPr>
          <p:cNvPr id="3" name="TextBox 2">
            <a:extLst>
              <a:ext uri="{FF2B5EF4-FFF2-40B4-BE49-F238E27FC236}">
                <a16:creationId xmlns:a16="http://schemas.microsoft.com/office/drawing/2014/main" id="{C5896CEC-239E-DC3B-8D6A-F905F7518E16}"/>
              </a:ext>
            </a:extLst>
          </p:cNvPr>
          <p:cNvSpPr txBox="1"/>
          <p:nvPr/>
        </p:nvSpPr>
        <p:spPr>
          <a:xfrm>
            <a:off x="1217356" y="1663125"/>
            <a:ext cx="3778898" cy="369332"/>
          </a:xfrm>
          <a:prstGeom prst="rect">
            <a:avLst/>
          </a:prstGeom>
          <a:noFill/>
        </p:spPr>
        <p:txBody>
          <a:bodyPr wrap="square" rtlCol="0">
            <a:spAutoFit/>
          </a:bodyPr>
          <a:lstStyle/>
          <a:p>
            <a:r>
              <a:rPr lang="en-IN" dirty="0">
                <a:latin typeface="Adobe Hebrew" panose="02040503050201020203" pitchFamily="18" charset="-79"/>
                <a:cs typeface="Adobe Hebrew" panose="02040503050201020203" pitchFamily="18" charset="-79"/>
              </a:rPr>
              <a:t>Group Leader: Surjya Sankar Roy</a:t>
            </a:r>
          </a:p>
        </p:txBody>
      </p:sp>
      <p:sp>
        <p:nvSpPr>
          <p:cNvPr id="4" name="Explosion: 14 Points 3">
            <a:extLst>
              <a:ext uri="{FF2B5EF4-FFF2-40B4-BE49-F238E27FC236}">
                <a16:creationId xmlns:a16="http://schemas.microsoft.com/office/drawing/2014/main" id="{76954AB5-9A3B-ABA7-EED1-2DDA2FF9854A}"/>
              </a:ext>
            </a:extLst>
          </p:cNvPr>
          <p:cNvSpPr/>
          <p:nvPr/>
        </p:nvSpPr>
        <p:spPr>
          <a:xfrm rot="2497311">
            <a:off x="4568617" y="946823"/>
            <a:ext cx="2892694" cy="2736474"/>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id="{434866E3-0BD1-4EDA-1221-ACCFB671F726}"/>
              </a:ext>
            </a:extLst>
          </p:cNvPr>
          <p:cNvSpPr txBox="1"/>
          <p:nvPr/>
        </p:nvSpPr>
        <p:spPr>
          <a:xfrm>
            <a:off x="2693873" y="3755653"/>
            <a:ext cx="2150706" cy="369332"/>
          </a:xfrm>
          <a:prstGeom prst="rect">
            <a:avLst/>
          </a:prstGeom>
          <a:noFill/>
        </p:spPr>
        <p:txBody>
          <a:bodyPr wrap="square" rtlCol="0">
            <a:spAutoFit/>
          </a:bodyPr>
          <a:lstStyle/>
          <a:p>
            <a:r>
              <a:rPr lang="en-IN" dirty="0">
                <a:latin typeface="Adobe Hebrew" panose="02040503050201020203" pitchFamily="18" charset="-79"/>
                <a:cs typeface="Adobe Hebrew" panose="02040503050201020203" pitchFamily="18" charset="-79"/>
              </a:rPr>
              <a:t>Ishan Jain</a:t>
            </a:r>
          </a:p>
        </p:txBody>
      </p:sp>
      <p:sp>
        <p:nvSpPr>
          <p:cNvPr id="9" name="Explosion: 14 Points 8">
            <a:extLst>
              <a:ext uri="{FF2B5EF4-FFF2-40B4-BE49-F238E27FC236}">
                <a16:creationId xmlns:a16="http://schemas.microsoft.com/office/drawing/2014/main" id="{236F8575-543F-903C-A774-515EE95D9A2A}"/>
              </a:ext>
            </a:extLst>
          </p:cNvPr>
          <p:cNvSpPr/>
          <p:nvPr/>
        </p:nvSpPr>
        <p:spPr>
          <a:xfrm rot="517456">
            <a:off x="3886800" y="3540497"/>
            <a:ext cx="3295399" cy="245214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dirty="0">
                <a:solidFill>
                  <a:schemeClr val="tx1"/>
                </a:solidFill>
              </a:rPr>
              <a:t>            </a:t>
            </a:r>
          </a:p>
          <a:p>
            <a:r>
              <a:rPr lang="en-IN" dirty="0">
                <a:solidFill>
                  <a:schemeClr val="tx1"/>
                </a:solidFill>
              </a:rPr>
              <a:t>Circuit    design and budget</a:t>
            </a:r>
          </a:p>
          <a:p>
            <a:endParaRPr lang="en-IN" dirty="0">
              <a:solidFill>
                <a:schemeClr val="tx1"/>
              </a:solidFill>
            </a:endParaRPr>
          </a:p>
          <a:p>
            <a:pPr algn="ctr"/>
            <a:endParaRPr lang="en-IN" dirty="0"/>
          </a:p>
        </p:txBody>
      </p:sp>
      <p:sp>
        <p:nvSpPr>
          <p:cNvPr id="10" name="TextBox 9">
            <a:extLst>
              <a:ext uri="{FF2B5EF4-FFF2-40B4-BE49-F238E27FC236}">
                <a16:creationId xmlns:a16="http://schemas.microsoft.com/office/drawing/2014/main" id="{4A443ACB-FEF2-6CA5-5786-154F6B648D99}"/>
              </a:ext>
            </a:extLst>
          </p:cNvPr>
          <p:cNvSpPr txBox="1"/>
          <p:nvPr/>
        </p:nvSpPr>
        <p:spPr>
          <a:xfrm>
            <a:off x="5085212" y="1763518"/>
            <a:ext cx="2083777" cy="923330"/>
          </a:xfrm>
          <a:prstGeom prst="rect">
            <a:avLst/>
          </a:prstGeom>
          <a:noFill/>
        </p:spPr>
        <p:txBody>
          <a:bodyPr wrap="square" rtlCol="0">
            <a:spAutoFit/>
          </a:bodyPr>
          <a:lstStyle/>
          <a:p>
            <a:r>
              <a:rPr lang="en-IN" dirty="0"/>
              <a:t>Presentation design, code, and troubleshooting</a:t>
            </a:r>
          </a:p>
        </p:txBody>
      </p:sp>
      <p:sp>
        <p:nvSpPr>
          <p:cNvPr id="12" name="TextBox 11">
            <a:extLst>
              <a:ext uri="{FF2B5EF4-FFF2-40B4-BE49-F238E27FC236}">
                <a16:creationId xmlns:a16="http://schemas.microsoft.com/office/drawing/2014/main" id="{D420E91E-2FA4-9DF2-F4D9-DD3B3D919ED6}"/>
              </a:ext>
            </a:extLst>
          </p:cNvPr>
          <p:cNvSpPr txBox="1"/>
          <p:nvPr/>
        </p:nvSpPr>
        <p:spPr>
          <a:xfrm>
            <a:off x="7234335" y="1696487"/>
            <a:ext cx="1548882" cy="369332"/>
          </a:xfrm>
          <a:prstGeom prst="rect">
            <a:avLst/>
          </a:prstGeom>
          <a:noFill/>
        </p:spPr>
        <p:txBody>
          <a:bodyPr wrap="square" rtlCol="0">
            <a:spAutoFit/>
          </a:bodyPr>
          <a:lstStyle/>
          <a:p>
            <a:r>
              <a:rPr lang="en-IN" dirty="0"/>
              <a:t>Prasam Doshi</a:t>
            </a:r>
          </a:p>
        </p:txBody>
      </p:sp>
      <p:sp>
        <p:nvSpPr>
          <p:cNvPr id="13" name="Explosion: 14 Points 12">
            <a:extLst>
              <a:ext uri="{FF2B5EF4-FFF2-40B4-BE49-F238E27FC236}">
                <a16:creationId xmlns:a16="http://schemas.microsoft.com/office/drawing/2014/main" id="{64A0E146-A3D0-6A79-BCA0-F34C3B3661B8}"/>
              </a:ext>
            </a:extLst>
          </p:cNvPr>
          <p:cNvSpPr/>
          <p:nvPr/>
        </p:nvSpPr>
        <p:spPr>
          <a:xfrm rot="2497311">
            <a:off x="9021572" y="717537"/>
            <a:ext cx="2696418" cy="245214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TextBox 13">
            <a:extLst>
              <a:ext uri="{FF2B5EF4-FFF2-40B4-BE49-F238E27FC236}">
                <a16:creationId xmlns:a16="http://schemas.microsoft.com/office/drawing/2014/main" id="{A19E3A69-8A24-C8B5-49FC-18FEB444DA42}"/>
              </a:ext>
            </a:extLst>
          </p:cNvPr>
          <p:cNvSpPr txBox="1"/>
          <p:nvPr/>
        </p:nvSpPr>
        <p:spPr>
          <a:xfrm>
            <a:off x="9377266" y="1419488"/>
            <a:ext cx="1707501" cy="923330"/>
          </a:xfrm>
          <a:prstGeom prst="rect">
            <a:avLst/>
          </a:prstGeom>
          <a:noFill/>
        </p:spPr>
        <p:txBody>
          <a:bodyPr wrap="square" rtlCol="0">
            <a:spAutoFit/>
          </a:bodyPr>
          <a:lstStyle/>
          <a:p>
            <a:r>
              <a:rPr lang="en-IN" dirty="0"/>
              <a:t>Presentation design and project report</a:t>
            </a:r>
          </a:p>
        </p:txBody>
      </p:sp>
      <p:sp>
        <p:nvSpPr>
          <p:cNvPr id="15" name="TextBox 14">
            <a:extLst>
              <a:ext uri="{FF2B5EF4-FFF2-40B4-BE49-F238E27FC236}">
                <a16:creationId xmlns:a16="http://schemas.microsoft.com/office/drawing/2014/main" id="{C8F3587B-E2F1-EB5A-1CCA-76EEB338B954}"/>
              </a:ext>
            </a:extLst>
          </p:cNvPr>
          <p:cNvSpPr txBox="1"/>
          <p:nvPr/>
        </p:nvSpPr>
        <p:spPr>
          <a:xfrm>
            <a:off x="7234335" y="3570987"/>
            <a:ext cx="1548882" cy="369332"/>
          </a:xfrm>
          <a:prstGeom prst="rect">
            <a:avLst/>
          </a:prstGeom>
          <a:noFill/>
        </p:spPr>
        <p:txBody>
          <a:bodyPr wrap="square" rtlCol="0">
            <a:spAutoFit/>
          </a:bodyPr>
          <a:lstStyle/>
          <a:p>
            <a:r>
              <a:rPr lang="en-IN" dirty="0"/>
              <a:t>Pakde Pumbu</a:t>
            </a:r>
          </a:p>
        </p:txBody>
      </p:sp>
      <p:sp>
        <p:nvSpPr>
          <p:cNvPr id="16" name="Explosion: 14 Points 15">
            <a:extLst>
              <a:ext uri="{FF2B5EF4-FFF2-40B4-BE49-F238E27FC236}">
                <a16:creationId xmlns:a16="http://schemas.microsoft.com/office/drawing/2014/main" id="{C283DD2F-6E49-5326-40A4-11AE8C42388A}"/>
              </a:ext>
            </a:extLst>
          </p:cNvPr>
          <p:cNvSpPr/>
          <p:nvPr/>
        </p:nvSpPr>
        <p:spPr>
          <a:xfrm rot="2497311">
            <a:off x="8734713" y="3199091"/>
            <a:ext cx="2696418" cy="245214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TextBox 16">
            <a:extLst>
              <a:ext uri="{FF2B5EF4-FFF2-40B4-BE49-F238E27FC236}">
                <a16:creationId xmlns:a16="http://schemas.microsoft.com/office/drawing/2014/main" id="{EDE82E46-3CFA-F8BA-D00F-295205DF9ABC}"/>
              </a:ext>
            </a:extLst>
          </p:cNvPr>
          <p:cNvSpPr txBox="1"/>
          <p:nvPr/>
        </p:nvSpPr>
        <p:spPr>
          <a:xfrm>
            <a:off x="9236767" y="3843242"/>
            <a:ext cx="1540091" cy="923330"/>
          </a:xfrm>
          <a:prstGeom prst="rect">
            <a:avLst/>
          </a:prstGeom>
          <a:noFill/>
        </p:spPr>
        <p:txBody>
          <a:bodyPr wrap="square" rtlCol="0">
            <a:spAutoFit/>
          </a:bodyPr>
          <a:lstStyle/>
          <a:p>
            <a:r>
              <a:rPr lang="en-IN" dirty="0"/>
              <a:t>Soldering and assembly-making</a:t>
            </a:r>
          </a:p>
        </p:txBody>
      </p:sp>
    </p:spTree>
    <p:extLst>
      <p:ext uri="{BB962C8B-B14F-4D97-AF65-F5344CB8AC3E}">
        <p14:creationId xmlns:p14="http://schemas.microsoft.com/office/powerpoint/2010/main" val="30812899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F5926-6B48-E244-778A-A422B1D0EE0C}"/>
              </a:ext>
            </a:extLst>
          </p:cNvPr>
          <p:cNvSpPr>
            <a:spLocks noGrp="1"/>
          </p:cNvSpPr>
          <p:nvPr>
            <p:ph type="title"/>
          </p:nvPr>
        </p:nvSpPr>
        <p:spPr>
          <a:xfrm>
            <a:off x="-325828" y="284584"/>
            <a:ext cx="10018713" cy="1752599"/>
          </a:xfrm>
        </p:spPr>
        <p:txBody>
          <a:bodyPr>
            <a:normAutofit/>
          </a:bodyPr>
          <a:lstStyle/>
          <a:p>
            <a:r>
              <a:rPr lang="en-IN" sz="4400" b="1" dirty="0">
                <a:solidFill>
                  <a:srgbClr val="00B0F0"/>
                </a:solidFill>
                <a:latin typeface="Adobe Hebrew" panose="02040503050201020203" pitchFamily="18" charset="-79"/>
                <a:cs typeface="Adobe Hebrew" panose="02040503050201020203" pitchFamily="18" charset="-79"/>
              </a:rPr>
              <a:t>Conclusion :</a:t>
            </a:r>
          </a:p>
        </p:txBody>
      </p:sp>
      <p:sp>
        <p:nvSpPr>
          <p:cNvPr id="3" name="TextBox 2">
            <a:extLst>
              <a:ext uri="{FF2B5EF4-FFF2-40B4-BE49-F238E27FC236}">
                <a16:creationId xmlns:a16="http://schemas.microsoft.com/office/drawing/2014/main" id="{DFABA78E-92AB-B4B0-F5B8-0F41F3598A57}"/>
              </a:ext>
            </a:extLst>
          </p:cNvPr>
          <p:cNvSpPr txBox="1"/>
          <p:nvPr/>
        </p:nvSpPr>
        <p:spPr>
          <a:xfrm>
            <a:off x="1949570" y="1811547"/>
            <a:ext cx="8942717" cy="4247317"/>
          </a:xfrm>
          <a:prstGeom prst="rect">
            <a:avLst/>
          </a:prstGeom>
          <a:noFill/>
        </p:spPr>
        <p:txBody>
          <a:bodyPr wrap="square" rtlCol="0">
            <a:spAutoFit/>
          </a:bodyPr>
          <a:lstStyle/>
          <a:p>
            <a:r>
              <a:rPr lang="en-US" dirty="0"/>
              <a:t>This project presents a successful implementation of a prototype of a object-following robot, which has the ability to detect and follow an obstacle. It is an automobile system that has the ability to recognize obstacles, move and change its position towards the subject in the best way to remain on its track. The project used Arduino, motors, and different types of sensors to achieve its goal. It also challenged all the separate parts to cooperate with each other, communicate, and expand their understanding of electronics, mechanical systems, and their integration with programming. The devotee automated truck is accomplished utilizing ultrasonic sensor, engine drivers, and microcontrollers. This framework gives an approach in the field of advanced mechanics, which can be useful in lessening work while playing out certain assignments.</a:t>
            </a:r>
          </a:p>
          <a:p>
            <a:r>
              <a:rPr lang="en-US" dirty="0"/>
              <a:t>When we look closely at the environment or our surroundings, we notice the need for such robots to help and serve people. Robots like this can be used for a variety of purposes. The robot can also be used as a human companion with a few modifications. This robot's possibilities are limitless and also include assisting people in hospitals, libraries, airports, and other settings.</a:t>
            </a:r>
            <a:endParaRPr lang="en-IN" dirty="0"/>
          </a:p>
        </p:txBody>
      </p:sp>
    </p:spTree>
    <p:extLst>
      <p:ext uri="{BB962C8B-B14F-4D97-AF65-F5344CB8AC3E}">
        <p14:creationId xmlns:p14="http://schemas.microsoft.com/office/powerpoint/2010/main" val="33714913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2AB0CC-22F4-839A-E66C-FBBEC64CB75A}"/>
              </a:ext>
            </a:extLst>
          </p:cNvPr>
          <p:cNvSpPr txBox="1"/>
          <p:nvPr/>
        </p:nvSpPr>
        <p:spPr>
          <a:xfrm>
            <a:off x="2369976" y="690465"/>
            <a:ext cx="8285583" cy="707886"/>
          </a:xfrm>
          <a:prstGeom prst="rect">
            <a:avLst/>
          </a:prstGeom>
          <a:noFill/>
        </p:spPr>
        <p:txBody>
          <a:bodyPr wrap="square" rtlCol="0">
            <a:spAutoFit/>
          </a:bodyPr>
          <a:lstStyle/>
          <a:p>
            <a:r>
              <a:rPr lang="en-IN" sz="4000" b="1" dirty="0">
                <a:solidFill>
                  <a:srgbClr val="00B0F0"/>
                </a:solidFill>
                <a:latin typeface="Adobe Hebrew" panose="02040503050201020203" pitchFamily="18" charset="-79"/>
                <a:cs typeface="Adobe Hebrew" panose="02040503050201020203" pitchFamily="18" charset="-79"/>
              </a:rPr>
              <a:t>References :</a:t>
            </a:r>
          </a:p>
        </p:txBody>
      </p:sp>
      <p:sp>
        <p:nvSpPr>
          <p:cNvPr id="3" name="TextBox 2">
            <a:extLst>
              <a:ext uri="{FF2B5EF4-FFF2-40B4-BE49-F238E27FC236}">
                <a16:creationId xmlns:a16="http://schemas.microsoft.com/office/drawing/2014/main" id="{F2CE5B99-BE1B-0437-BD83-FC74B1294005}"/>
              </a:ext>
            </a:extLst>
          </p:cNvPr>
          <p:cNvSpPr txBox="1"/>
          <p:nvPr/>
        </p:nvSpPr>
        <p:spPr>
          <a:xfrm>
            <a:off x="2463282" y="2062065"/>
            <a:ext cx="8528179" cy="2862322"/>
          </a:xfrm>
          <a:prstGeom prst="rect">
            <a:avLst/>
          </a:prstGeom>
          <a:noFill/>
        </p:spPr>
        <p:txBody>
          <a:bodyPr wrap="square" rtlCol="0">
            <a:spAutoFit/>
          </a:bodyPr>
          <a:lstStyle/>
          <a:p>
            <a:pPr marL="342900" indent="-342900">
              <a:buAutoNum type="arabicPeriod"/>
            </a:pPr>
            <a:r>
              <a:rPr lang="en-IN" dirty="0">
                <a:hlinkClick r:id="rId2"/>
              </a:rPr>
              <a:t>https://projecthub.arduino.cc</a:t>
            </a:r>
            <a:endParaRPr lang="en-IN" dirty="0"/>
          </a:p>
          <a:p>
            <a:pPr marL="342900" indent="-342900">
              <a:buAutoNum type="arabicPeriod"/>
            </a:pPr>
            <a:endParaRPr lang="en-IN" dirty="0"/>
          </a:p>
          <a:p>
            <a:pPr marL="342900" indent="-342900">
              <a:buAutoNum type="arabicPeriod"/>
            </a:pPr>
            <a:r>
              <a:rPr lang="en-IN" dirty="0">
                <a:hlinkClick r:id="rId3"/>
              </a:rPr>
              <a:t>https://www.engineersgarage.com</a:t>
            </a:r>
            <a:endParaRPr lang="en-IN" dirty="0"/>
          </a:p>
          <a:p>
            <a:pPr marL="342900" indent="-342900">
              <a:buAutoNum type="arabicPeriod"/>
            </a:pPr>
            <a:endParaRPr lang="en-IN" dirty="0"/>
          </a:p>
          <a:p>
            <a:pPr marL="342900" indent="-342900">
              <a:buAutoNum type="arabicPeriod"/>
            </a:pPr>
            <a:r>
              <a:rPr lang="en-IN" dirty="0">
                <a:hlinkClick r:id="rId4"/>
              </a:rPr>
              <a:t>https://www.mathworks.com</a:t>
            </a:r>
            <a:endParaRPr lang="en-IN" dirty="0"/>
          </a:p>
          <a:p>
            <a:pPr marL="342900" indent="-342900">
              <a:buAutoNum type="arabicPeriod"/>
            </a:pPr>
            <a:endParaRPr lang="en-IN" dirty="0"/>
          </a:p>
          <a:p>
            <a:pPr marL="342900" indent="-342900">
              <a:buAutoNum type="arabicPeriod"/>
            </a:pPr>
            <a:r>
              <a:rPr lang="en-IN" i="0" u="sng" dirty="0">
                <a:effectLst/>
                <a:latin typeface="Open Sans" panose="020B0606030504020204" pitchFamily="34" charset="0"/>
                <a:hlinkClick r:id="rId5"/>
              </a:rPr>
              <a:t>https://www</a:t>
            </a:r>
            <a:r>
              <a:rPr lang="en-IN" b="1" i="0" u="sng" dirty="0">
                <a:effectLst/>
                <a:latin typeface="Open Sans" panose="020B0606030504020204" pitchFamily="34" charset="0"/>
                <a:hlinkClick r:id="rId5"/>
              </a:rPr>
              <a:t>.electronicsisfun08.in/2022/</a:t>
            </a:r>
            <a:endParaRPr lang="en-IN" dirty="0"/>
          </a:p>
          <a:p>
            <a:pPr marL="342900" indent="-342900">
              <a:buAutoNum type="arabicPeriod"/>
            </a:pPr>
            <a:endParaRPr lang="en-IN" dirty="0"/>
          </a:p>
          <a:p>
            <a:pPr marL="342900" indent="-342900">
              <a:buAutoNum type="arabicPeriod"/>
            </a:pPr>
            <a:r>
              <a:rPr lang="en-IN" u="sng" dirty="0">
                <a:solidFill>
                  <a:srgbClr val="0070C0"/>
                </a:solidFill>
              </a:rPr>
              <a:t>https://en.wikipedia.org/wiki/Arduino</a:t>
            </a:r>
          </a:p>
          <a:p>
            <a:endParaRPr lang="en-IN" dirty="0"/>
          </a:p>
        </p:txBody>
      </p:sp>
    </p:spTree>
    <p:extLst>
      <p:ext uri="{BB962C8B-B14F-4D97-AF65-F5344CB8AC3E}">
        <p14:creationId xmlns:p14="http://schemas.microsoft.com/office/powerpoint/2010/main" val="2961311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0F4E040-5398-863A-D479-91A9871FC0F7}"/>
              </a:ext>
            </a:extLst>
          </p:cNvPr>
          <p:cNvSpPr>
            <a:spLocks noGrp="1"/>
          </p:cNvSpPr>
          <p:nvPr>
            <p:ph type="body" sz="half" idx="2"/>
          </p:nvPr>
        </p:nvSpPr>
        <p:spPr>
          <a:xfrm>
            <a:off x="1617798" y="121298"/>
            <a:ext cx="6709555" cy="3307701"/>
          </a:xfrm>
        </p:spPr>
        <p:txBody>
          <a:bodyPr/>
          <a:lstStyle/>
          <a:p>
            <a:pPr algn="l"/>
            <a:r>
              <a:rPr lang="en-US" sz="2400" b="1" dirty="0">
                <a:solidFill>
                  <a:srgbClr val="00B0F0"/>
                </a:solidFill>
                <a:latin typeface="Adobe Hebrew" panose="02040503050201020203" pitchFamily="18" charset="-79"/>
                <a:cs typeface="Adobe Hebrew" panose="02040503050201020203" pitchFamily="18" charset="-79"/>
              </a:rPr>
              <a:t>Background:  </a:t>
            </a:r>
            <a:r>
              <a:rPr lang="en-US" b="1" dirty="0">
                <a:latin typeface="Adobe Hebrew" panose="02040503050201020203" pitchFamily="18" charset="-79"/>
                <a:cs typeface="Adobe Hebrew" panose="02040503050201020203" pitchFamily="18" charset="-79"/>
              </a:rPr>
              <a:t> </a:t>
            </a:r>
          </a:p>
          <a:p>
            <a:pPr algn="l"/>
            <a:r>
              <a:rPr lang="en-US" dirty="0">
                <a:latin typeface="Adobe Hebrew" panose="02040503050201020203" pitchFamily="18" charset="-79"/>
                <a:cs typeface="Adobe Hebrew" panose="02040503050201020203" pitchFamily="18" charset="-79"/>
              </a:rPr>
              <a:t>According to statistics, about $1.25 billion worth of baggage was potentially lost or stolen in 2018. It becomes especially hard for solo travelers and the impaired to lug their luggage around every day. This problem can be solved by using a ‘human following robot’ as a smart luggage trolley at an airport, or a rail or a bus station, i.e., a motor or battery-powered robot that automatically follows its “owner.” This robot can also be used as a smart cart at a department store, which follows the customer who’s using it.</a:t>
            </a:r>
            <a:endParaRPr lang="en-IN" dirty="0">
              <a:latin typeface="Adobe Hebrew" panose="02040503050201020203" pitchFamily="18" charset="-79"/>
              <a:cs typeface="Adobe Hebrew" panose="02040503050201020203" pitchFamily="18" charset="-79"/>
            </a:endParaRPr>
          </a:p>
        </p:txBody>
      </p:sp>
      <p:sp>
        <p:nvSpPr>
          <p:cNvPr id="6" name="TextBox 5">
            <a:extLst>
              <a:ext uri="{FF2B5EF4-FFF2-40B4-BE49-F238E27FC236}">
                <a16:creationId xmlns:a16="http://schemas.microsoft.com/office/drawing/2014/main" id="{EBA7CEDB-4407-6332-6D04-CD8D76D20474}"/>
              </a:ext>
            </a:extLst>
          </p:cNvPr>
          <p:cNvSpPr txBox="1"/>
          <p:nvPr/>
        </p:nvSpPr>
        <p:spPr>
          <a:xfrm>
            <a:off x="1716710" y="3573625"/>
            <a:ext cx="6546488" cy="2492990"/>
          </a:xfrm>
          <a:prstGeom prst="rect">
            <a:avLst/>
          </a:prstGeom>
          <a:noFill/>
        </p:spPr>
        <p:txBody>
          <a:bodyPr wrap="square" rtlCol="0">
            <a:spAutoFit/>
          </a:bodyPr>
          <a:lstStyle/>
          <a:p>
            <a:r>
              <a:rPr lang="en-IN" sz="2400" b="1" dirty="0">
                <a:solidFill>
                  <a:srgbClr val="00B0F0"/>
                </a:solidFill>
                <a:latin typeface="Adobe Hebrew" panose="02040503050201020203" pitchFamily="18" charset="-79"/>
                <a:cs typeface="Adobe Hebrew" panose="02040503050201020203" pitchFamily="18" charset="-79"/>
              </a:rPr>
              <a:t>Motivation</a:t>
            </a:r>
            <a:r>
              <a:rPr lang="en-IN" sz="2400" dirty="0">
                <a:solidFill>
                  <a:srgbClr val="00B0F0"/>
                </a:solidFill>
                <a:latin typeface="Adobe Hebrew" panose="02040503050201020203" pitchFamily="18" charset="-79"/>
                <a:cs typeface="Adobe Hebrew" panose="02040503050201020203" pitchFamily="18" charset="-79"/>
              </a:rPr>
              <a:t>: </a:t>
            </a:r>
          </a:p>
          <a:p>
            <a:endParaRPr lang="en-IN" sz="2400" dirty="0">
              <a:solidFill>
                <a:srgbClr val="00B0F0"/>
              </a:solidFill>
              <a:latin typeface="Adobe Hebrew" panose="02040503050201020203" pitchFamily="18" charset="-79"/>
              <a:cs typeface="Adobe Hebrew" panose="02040503050201020203" pitchFamily="18" charset="-79"/>
            </a:endParaRPr>
          </a:p>
          <a:p>
            <a:pPr marL="342900" indent="-342900">
              <a:buFont typeface="+mj-lt"/>
              <a:buAutoNum type="arabicPeriod"/>
            </a:pPr>
            <a:r>
              <a:rPr lang="en-IN" dirty="0">
                <a:latin typeface="Adobe Hebrew" panose="02040503050201020203" pitchFamily="18" charset="-79"/>
                <a:cs typeface="Adobe Hebrew" panose="02040503050201020203" pitchFamily="18" charset="-79"/>
              </a:rPr>
              <a:t>To solve the problem of loss of luggage in crowded places and busy places by using simple technology to help the concerned people. </a:t>
            </a:r>
          </a:p>
          <a:p>
            <a:pPr marL="342900" indent="-342900">
              <a:buFont typeface="+mj-lt"/>
              <a:buAutoNum type="arabicPeriod"/>
            </a:pPr>
            <a:endParaRPr lang="en-IN" dirty="0">
              <a:latin typeface="Adobe Hebrew" panose="02040503050201020203" pitchFamily="18" charset="-79"/>
              <a:cs typeface="Adobe Hebrew" panose="02040503050201020203" pitchFamily="18" charset="-79"/>
            </a:endParaRPr>
          </a:p>
          <a:p>
            <a:pPr marL="342900" indent="-342900">
              <a:buFont typeface="+mj-lt"/>
              <a:buAutoNum type="arabicPeriod"/>
            </a:pPr>
            <a:r>
              <a:rPr lang="en-IN" dirty="0">
                <a:latin typeface="Adobe Hebrew" panose="02040503050201020203" pitchFamily="18" charset="-79"/>
                <a:cs typeface="Adobe Hebrew" panose="02040503050201020203" pitchFamily="18" charset="-79"/>
              </a:rPr>
              <a:t>To explore other uses of this object-following robot and to enact further modifications on this robot for those uses.</a:t>
            </a:r>
          </a:p>
        </p:txBody>
      </p:sp>
      <p:pic>
        <p:nvPicPr>
          <p:cNvPr id="1026" name="Picture 2" descr="Human following robot using arduino and ultrasonic sensor">
            <a:extLst>
              <a:ext uri="{FF2B5EF4-FFF2-40B4-BE49-F238E27FC236}">
                <a16:creationId xmlns:a16="http://schemas.microsoft.com/office/drawing/2014/main" id="{5CD14825-7857-7619-EC43-BF0F7F5662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62864" y="1166325"/>
            <a:ext cx="3729135" cy="4900290"/>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0205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D3EC0B-81D8-B04A-2E78-FEF9628A9E06}"/>
              </a:ext>
            </a:extLst>
          </p:cNvPr>
          <p:cNvSpPr>
            <a:spLocks noGrp="1"/>
          </p:cNvSpPr>
          <p:nvPr>
            <p:ph idx="1"/>
          </p:nvPr>
        </p:nvSpPr>
        <p:spPr>
          <a:xfrm>
            <a:off x="1856791" y="587829"/>
            <a:ext cx="9982134" cy="4823926"/>
          </a:xfrm>
        </p:spPr>
        <p:txBody>
          <a:bodyPr>
            <a:normAutofit fontScale="92500" lnSpcReduction="10000"/>
          </a:bodyPr>
          <a:lstStyle/>
          <a:p>
            <a:pPr marL="0" indent="0">
              <a:buNone/>
            </a:pPr>
            <a:endParaRPr lang="en-US" sz="3200" b="1" dirty="0">
              <a:solidFill>
                <a:srgbClr val="00B0F0"/>
              </a:solidFill>
              <a:latin typeface="Adobe Gothic Std B" panose="020B0800000000000000" pitchFamily="34" charset="-128"/>
              <a:ea typeface="Adobe Gothic Std B" panose="020B0800000000000000" pitchFamily="34" charset="-128"/>
              <a:cs typeface="Adobe Hebrew" panose="02040503050201020203" pitchFamily="18" charset="-79"/>
            </a:endParaRPr>
          </a:p>
          <a:p>
            <a:pPr marL="0" indent="0">
              <a:buNone/>
            </a:pPr>
            <a:r>
              <a:rPr lang="en-US" sz="3200" b="1" dirty="0">
                <a:solidFill>
                  <a:srgbClr val="00B0F0"/>
                </a:solidFill>
                <a:latin typeface="Adobe Gothic Std B" panose="020B0800000000000000" pitchFamily="34" charset="-128"/>
                <a:ea typeface="Adobe Gothic Std B" panose="020B0800000000000000" pitchFamily="34" charset="-128"/>
                <a:cs typeface="Adobe Hebrew" panose="02040503050201020203" pitchFamily="18" charset="-79"/>
              </a:rPr>
              <a:t>Objectives</a:t>
            </a:r>
            <a:r>
              <a:rPr lang="en-US" sz="3600" b="1" dirty="0">
                <a:solidFill>
                  <a:srgbClr val="00B0F0"/>
                </a:solidFill>
                <a:latin typeface="Adobe Gothic Std B" panose="020B0800000000000000" pitchFamily="34" charset="-128"/>
                <a:ea typeface="Adobe Gothic Std B" panose="020B0800000000000000" pitchFamily="34" charset="-128"/>
                <a:cs typeface="Adobe Hebrew" panose="02040503050201020203" pitchFamily="18" charset="-79"/>
              </a:rPr>
              <a:t>:</a:t>
            </a:r>
          </a:p>
          <a:p>
            <a:pPr marL="0" indent="0">
              <a:buNone/>
            </a:pPr>
            <a:endParaRPr lang="en-US" dirty="0">
              <a:latin typeface="Adobe Hebrew" panose="02040503050201020203" pitchFamily="18" charset="-79"/>
              <a:cs typeface="Adobe Hebrew" panose="02040503050201020203" pitchFamily="18" charset="-79"/>
            </a:endParaRPr>
          </a:p>
          <a:p>
            <a:pPr marL="0" indent="0">
              <a:buNone/>
            </a:pPr>
            <a:r>
              <a:rPr lang="en-US" dirty="0">
                <a:latin typeface="Adobe Hebrew" panose="02040503050201020203" pitchFamily="18" charset="-79"/>
                <a:cs typeface="Adobe Hebrew" panose="02040503050201020203" pitchFamily="18" charset="-79"/>
              </a:rPr>
              <a:t>1. To build an ‘object-following robot’ programmed to search for a nearby object and, once found, will follow it.</a:t>
            </a:r>
          </a:p>
          <a:p>
            <a:pPr marL="0" indent="0">
              <a:buNone/>
            </a:pPr>
            <a:r>
              <a:rPr lang="en-US" dirty="0">
                <a:latin typeface="Adobe Hebrew" panose="02040503050201020203" pitchFamily="18" charset="-79"/>
                <a:cs typeface="Adobe Hebrew" panose="02040503050201020203" pitchFamily="18" charset="-79"/>
              </a:rPr>
              <a:t>2. The robot uses two IR (infrared) sensors and one ultrasonic sensor. The IR sensors are used to find an object and measure its distance while the ultrasonic sensor is used to move back the robot.</a:t>
            </a:r>
          </a:p>
          <a:p>
            <a:pPr marL="0" indent="0">
              <a:buNone/>
            </a:pPr>
            <a:r>
              <a:rPr lang="en-US" dirty="0">
                <a:latin typeface="Adobe Hebrew" panose="02040503050201020203" pitchFamily="18" charset="-79"/>
                <a:cs typeface="Adobe Hebrew" panose="02040503050201020203" pitchFamily="18" charset="-79"/>
              </a:rPr>
              <a:t>3. The robot uses a servo motor to rotate the sensors to search for an object, and it runs with four DC motors. The controlling circuit of the robot is built using an Arduino UNO board.</a:t>
            </a:r>
            <a:endParaRPr lang="en-IN" dirty="0">
              <a:latin typeface="Adobe Hebrew" panose="02040503050201020203" pitchFamily="18" charset="-79"/>
              <a:cs typeface="Adobe Hebrew" panose="02040503050201020203" pitchFamily="18" charset="-79"/>
            </a:endParaRPr>
          </a:p>
          <a:p>
            <a:endParaRPr lang="en-IN" dirty="0"/>
          </a:p>
        </p:txBody>
      </p:sp>
    </p:spTree>
    <p:extLst>
      <p:ext uri="{BB962C8B-B14F-4D97-AF65-F5344CB8AC3E}">
        <p14:creationId xmlns:p14="http://schemas.microsoft.com/office/powerpoint/2010/main" val="1891773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337227-440D-1A1D-0A13-8714AE1A9DEF}"/>
              </a:ext>
            </a:extLst>
          </p:cNvPr>
          <p:cNvPicPr>
            <a:picLocks noChangeAspect="1"/>
          </p:cNvPicPr>
          <p:nvPr/>
        </p:nvPicPr>
        <p:blipFill>
          <a:blip r:embed="rId2"/>
          <a:stretch>
            <a:fillRect/>
          </a:stretch>
        </p:blipFill>
        <p:spPr>
          <a:xfrm>
            <a:off x="2240357" y="335901"/>
            <a:ext cx="8505069" cy="5784979"/>
          </a:xfrm>
          <a:prstGeom prst="rect">
            <a:avLst/>
          </a:prstGeom>
          <a:ln/>
        </p:spPr>
        <p:style>
          <a:lnRef idx="2">
            <a:schemeClr val="dk1"/>
          </a:lnRef>
          <a:fillRef idx="0">
            <a:schemeClr val="dk1"/>
          </a:fillRef>
          <a:effectRef idx="1">
            <a:schemeClr val="dk1"/>
          </a:effectRef>
          <a:fontRef idx="minor">
            <a:schemeClr val="tx1"/>
          </a:fontRef>
        </p:style>
      </p:pic>
      <p:cxnSp>
        <p:nvCxnSpPr>
          <p:cNvPr id="9" name="Straight Arrow Connector 8">
            <a:extLst>
              <a:ext uri="{FF2B5EF4-FFF2-40B4-BE49-F238E27FC236}">
                <a16:creationId xmlns:a16="http://schemas.microsoft.com/office/drawing/2014/main" id="{7C9B4046-1B1B-E809-C63C-8CCF70E19149}"/>
              </a:ext>
            </a:extLst>
          </p:cNvPr>
          <p:cNvCxnSpPr/>
          <p:nvPr/>
        </p:nvCxnSpPr>
        <p:spPr>
          <a:xfrm>
            <a:off x="10226351" y="1110343"/>
            <a:ext cx="895739"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 name="Straight Arrow Connector 10">
            <a:extLst>
              <a:ext uri="{FF2B5EF4-FFF2-40B4-BE49-F238E27FC236}">
                <a16:creationId xmlns:a16="http://schemas.microsoft.com/office/drawing/2014/main" id="{FF335544-95F2-0485-04A5-65ECABDF5522}"/>
              </a:ext>
            </a:extLst>
          </p:cNvPr>
          <p:cNvCxnSpPr/>
          <p:nvPr/>
        </p:nvCxnSpPr>
        <p:spPr>
          <a:xfrm>
            <a:off x="9498563" y="2295331"/>
            <a:ext cx="1483568"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8" name="Straight Arrow Connector 17">
            <a:extLst>
              <a:ext uri="{FF2B5EF4-FFF2-40B4-BE49-F238E27FC236}">
                <a16:creationId xmlns:a16="http://schemas.microsoft.com/office/drawing/2014/main" id="{BF09B5DF-3694-CF8F-6B36-1910F9F79D3B}"/>
              </a:ext>
            </a:extLst>
          </p:cNvPr>
          <p:cNvCxnSpPr/>
          <p:nvPr/>
        </p:nvCxnSpPr>
        <p:spPr>
          <a:xfrm>
            <a:off x="7473820" y="3741576"/>
            <a:ext cx="0" cy="116632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0" name="Straight Arrow Connector 19">
            <a:extLst>
              <a:ext uri="{FF2B5EF4-FFF2-40B4-BE49-F238E27FC236}">
                <a16:creationId xmlns:a16="http://schemas.microsoft.com/office/drawing/2014/main" id="{C2DB5F59-3BF3-9115-E216-5A192D7BA398}"/>
              </a:ext>
            </a:extLst>
          </p:cNvPr>
          <p:cNvCxnSpPr/>
          <p:nvPr/>
        </p:nvCxnSpPr>
        <p:spPr>
          <a:xfrm>
            <a:off x="7473820" y="4907902"/>
            <a:ext cx="3442996"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2" name="Straight Arrow Connector 21">
            <a:extLst>
              <a:ext uri="{FF2B5EF4-FFF2-40B4-BE49-F238E27FC236}">
                <a16:creationId xmlns:a16="http://schemas.microsoft.com/office/drawing/2014/main" id="{D6E432FA-361F-158D-7D7A-8A13DB78A8A5}"/>
              </a:ext>
            </a:extLst>
          </p:cNvPr>
          <p:cNvCxnSpPr/>
          <p:nvPr/>
        </p:nvCxnSpPr>
        <p:spPr>
          <a:xfrm>
            <a:off x="5281127" y="3429000"/>
            <a:ext cx="0" cy="206673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4" name="Straight Arrow Connector 23">
            <a:extLst>
              <a:ext uri="{FF2B5EF4-FFF2-40B4-BE49-F238E27FC236}">
                <a16:creationId xmlns:a16="http://schemas.microsoft.com/office/drawing/2014/main" id="{12105826-4DC1-D7BC-688B-69BD5A6E6821}"/>
              </a:ext>
            </a:extLst>
          </p:cNvPr>
          <p:cNvCxnSpPr/>
          <p:nvPr/>
        </p:nvCxnSpPr>
        <p:spPr>
          <a:xfrm>
            <a:off x="2463282" y="3359020"/>
            <a:ext cx="0" cy="171683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7" name="TextBox 26">
            <a:extLst>
              <a:ext uri="{FF2B5EF4-FFF2-40B4-BE49-F238E27FC236}">
                <a16:creationId xmlns:a16="http://schemas.microsoft.com/office/drawing/2014/main" id="{B5059558-60FD-3306-ADCC-93FE98F18C4A}"/>
              </a:ext>
            </a:extLst>
          </p:cNvPr>
          <p:cNvSpPr txBox="1"/>
          <p:nvPr/>
        </p:nvSpPr>
        <p:spPr>
          <a:xfrm>
            <a:off x="11122088" y="872413"/>
            <a:ext cx="933061" cy="550506"/>
          </a:xfrm>
          <a:prstGeom prst="rect">
            <a:avLst/>
          </a:prstGeom>
          <a:noFill/>
        </p:spPr>
        <p:txBody>
          <a:bodyPr wrap="square" rtlCol="0">
            <a:spAutoFit/>
          </a:bodyPr>
          <a:lstStyle/>
          <a:p>
            <a:endParaRPr lang="en-IN" dirty="0"/>
          </a:p>
        </p:txBody>
      </p:sp>
      <p:sp>
        <p:nvSpPr>
          <p:cNvPr id="28" name="TextBox 27">
            <a:extLst>
              <a:ext uri="{FF2B5EF4-FFF2-40B4-BE49-F238E27FC236}">
                <a16:creationId xmlns:a16="http://schemas.microsoft.com/office/drawing/2014/main" id="{8C2B810D-4566-340B-6BE9-83129483905A}"/>
              </a:ext>
            </a:extLst>
          </p:cNvPr>
          <p:cNvSpPr txBox="1"/>
          <p:nvPr/>
        </p:nvSpPr>
        <p:spPr>
          <a:xfrm>
            <a:off x="10982131" y="2020078"/>
            <a:ext cx="1209869" cy="646331"/>
          </a:xfrm>
          <a:prstGeom prst="rect">
            <a:avLst/>
          </a:prstGeom>
          <a:noFill/>
        </p:spPr>
        <p:txBody>
          <a:bodyPr wrap="square" rtlCol="0">
            <a:spAutoFit/>
          </a:bodyPr>
          <a:lstStyle/>
          <a:p>
            <a:r>
              <a:rPr lang="en-IN" b="1" dirty="0"/>
              <a:t>Ultrasonic sensor</a:t>
            </a:r>
          </a:p>
        </p:txBody>
      </p:sp>
      <p:sp>
        <p:nvSpPr>
          <p:cNvPr id="29" name="TextBox 28">
            <a:extLst>
              <a:ext uri="{FF2B5EF4-FFF2-40B4-BE49-F238E27FC236}">
                <a16:creationId xmlns:a16="http://schemas.microsoft.com/office/drawing/2014/main" id="{52C62B5E-F118-621A-BCB5-BCA12AF4E40C}"/>
              </a:ext>
            </a:extLst>
          </p:cNvPr>
          <p:cNvSpPr txBox="1"/>
          <p:nvPr/>
        </p:nvSpPr>
        <p:spPr>
          <a:xfrm>
            <a:off x="11122088" y="835090"/>
            <a:ext cx="1069912" cy="523220"/>
          </a:xfrm>
          <a:prstGeom prst="rect">
            <a:avLst/>
          </a:prstGeom>
          <a:noFill/>
        </p:spPr>
        <p:txBody>
          <a:bodyPr wrap="square" rtlCol="0">
            <a:spAutoFit/>
          </a:bodyPr>
          <a:lstStyle/>
          <a:p>
            <a:r>
              <a:rPr lang="en-IN" sz="1400" b="1" dirty="0"/>
              <a:t>IR Transceiver</a:t>
            </a:r>
          </a:p>
        </p:txBody>
      </p:sp>
      <p:sp>
        <p:nvSpPr>
          <p:cNvPr id="31" name="TextBox 30">
            <a:extLst>
              <a:ext uri="{FF2B5EF4-FFF2-40B4-BE49-F238E27FC236}">
                <a16:creationId xmlns:a16="http://schemas.microsoft.com/office/drawing/2014/main" id="{2E90CD9E-163F-2F32-2995-6653FBD9F353}"/>
              </a:ext>
            </a:extLst>
          </p:cNvPr>
          <p:cNvSpPr txBox="1"/>
          <p:nvPr/>
        </p:nvSpPr>
        <p:spPr>
          <a:xfrm>
            <a:off x="10916816" y="4618653"/>
            <a:ext cx="1054360" cy="646331"/>
          </a:xfrm>
          <a:prstGeom prst="rect">
            <a:avLst/>
          </a:prstGeom>
          <a:noFill/>
        </p:spPr>
        <p:txBody>
          <a:bodyPr wrap="square" rtlCol="0">
            <a:spAutoFit/>
          </a:bodyPr>
          <a:lstStyle/>
          <a:p>
            <a:r>
              <a:rPr lang="en-IN" b="1" dirty="0"/>
              <a:t>Rocker Switch</a:t>
            </a:r>
          </a:p>
        </p:txBody>
      </p:sp>
      <p:sp>
        <p:nvSpPr>
          <p:cNvPr id="32" name="TextBox 31">
            <a:extLst>
              <a:ext uri="{FF2B5EF4-FFF2-40B4-BE49-F238E27FC236}">
                <a16:creationId xmlns:a16="http://schemas.microsoft.com/office/drawing/2014/main" id="{65E61C80-A2CC-E094-6767-310A57ACC93C}"/>
              </a:ext>
            </a:extLst>
          </p:cNvPr>
          <p:cNvSpPr txBox="1"/>
          <p:nvPr/>
        </p:nvSpPr>
        <p:spPr>
          <a:xfrm>
            <a:off x="4315412" y="5463958"/>
            <a:ext cx="1931430" cy="646331"/>
          </a:xfrm>
          <a:prstGeom prst="rect">
            <a:avLst/>
          </a:prstGeom>
          <a:noFill/>
        </p:spPr>
        <p:txBody>
          <a:bodyPr wrap="square" rtlCol="0">
            <a:spAutoFit/>
          </a:bodyPr>
          <a:lstStyle/>
          <a:p>
            <a:r>
              <a:rPr lang="en-IN" b="1" dirty="0"/>
              <a:t>Motor Driver Shield</a:t>
            </a:r>
          </a:p>
        </p:txBody>
      </p:sp>
      <p:sp>
        <p:nvSpPr>
          <p:cNvPr id="33" name="TextBox 32">
            <a:extLst>
              <a:ext uri="{FF2B5EF4-FFF2-40B4-BE49-F238E27FC236}">
                <a16:creationId xmlns:a16="http://schemas.microsoft.com/office/drawing/2014/main" id="{EC20F28F-D567-AD70-D2C2-16C84A7F450D}"/>
              </a:ext>
            </a:extLst>
          </p:cNvPr>
          <p:cNvSpPr txBox="1"/>
          <p:nvPr/>
        </p:nvSpPr>
        <p:spPr>
          <a:xfrm>
            <a:off x="2333158" y="5089079"/>
            <a:ext cx="1137823" cy="646331"/>
          </a:xfrm>
          <a:prstGeom prst="rect">
            <a:avLst/>
          </a:prstGeom>
          <a:noFill/>
        </p:spPr>
        <p:txBody>
          <a:bodyPr wrap="square" rtlCol="0">
            <a:spAutoFit/>
          </a:bodyPr>
          <a:lstStyle/>
          <a:p>
            <a:r>
              <a:rPr lang="en-IN" b="1" dirty="0"/>
              <a:t>Arduino  UNO</a:t>
            </a:r>
          </a:p>
        </p:txBody>
      </p:sp>
      <p:sp>
        <p:nvSpPr>
          <p:cNvPr id="34" name="TextBox 33">
            <a:extLst>
              <a:ext uri="{FF2B5EF4-FFF2-40B4-BE49-F238E27FC236}">
                <a16:creationId xmlns:a16="http://schemas.microsoft.com/office/drawing/2014/main" id="{E15495E2-F870-01C5-1E55-05F85F18B1FF}"/>
              </a:ext>
            </a:extLst>
          </p:cNvPr>
          <p:cNvSpPr txBox="1"/>
          <p:nvPr/>
        </p:nvSpPr>
        <p:spPr>
          <a:xfrm>
            <a:off x="3125755" y="6204148"/>
            <a:ext cx="7548465" cy="523220"/>
          </a:xfrm>
          <a:prstGeom prst="rect">
            <a:avLst/>
          </a:prstGeom>
          <a:noFill/>
        </p:spPr>
        <p:txBody>
          <a:bodyPr wrap="square" rtlCol="0">
            <a:spAutoFit/>
          </a:bodyPr>
          <a:lstStyle/>
          <a:p>
            <a:r>
              <a:rPr lang="en-IN" sz="2800" b="1" dirty="0">
                <a:solidFill>
                  <a:srgbClr val="FF0000"/>
                </a:solidFill>
              </a:rPr>
              <a:t>Schematic setup and their components</a:t>
            </a:r>
          </a:p>
        </p:txBody>
      </p:sp>
      <p:sp>
        <p:nvSpPr>
          <p:cNvPr id="16" name="Rectangle: Rounded Corners 15">
            <a:extLst>
              <a:ext uri="{FF2B5EF4-FFF2-40B4-BE49-F238E27FC236}">
                <a16:creationId xmlns:a16="http://schemas.microsoft.com/office/drawing/2014/main" id="{ABB3BA87-6D4B-DDD4-9F52-C282A2589A7B}"/>
              </a:ext>
            </a:extLst>
          </p:cNvPr>
          <p:cNvSpPr/>
          <p:nvPr/>
        </p:nvSpPr>
        <p:spPr>
          <a:xfrm>
            <a:off x="5643716" y="4907902"/>
            <a:ext cx="1568833" cy="74564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7" name="TextBox 16">
            <a:extLst>
              <a:ext uri="{FF2B5EF4-FFF2-40B4-BE49-F238E27FC236}">
                <a16:creationId xmlns:a16="http://schemas.microsoft.com/office/drawing/2014/main" id="{C27B887F-6B5F-F06A-68EE-67DB1AA1B15F}"/>
              </a:ext>
            </a:extLst>
          </p:cNvPr>
          <p:cNvSpPr txBox="1"/>
          <p:nvPr/>
        </p:nvSpPr>
        <p:spPr>
          <a:xfrm>
            <a:off x="5614185" y="5004755"/>
            <a:ext cx="1757412" cy="584775"/>
          </a:xfrm>
          <a:prstGeom prst="rect">
            <a:avLst/>
          </a:prstGeom>
          <a:noFill/>
        </p:spPr>
        <p:txBody>
          <a:bodyPr wrap="square" rtlCol="0">
            <a:spAutoFit/>
          </a:bodyPr>
          <a:lstStyle/>
          <a:p>
            <a:r>
              <a:rPr lang="en-IN" sz="3200" b="1" dirty="0">
                <a:latin typeface="Adobe Gothic Std B" panose="020B0800000000000000" pitchFamily="34" charset="-128"/>
                <a:ea typeface="Adobe Gothic Std B" panose="020B0800000000000000" pitchFamily="34" charset="-128"/>
              </a:rPr>
              <a:t>Object</a:t>
            </a:r>
          </a:p>
        </p:txBody>
      </p:sp>
    </p:spTree>
    <p:extLst>
      <p:ext uri="{BB962C8B-B14F-4D97-AF65-F5344CB8AC3E}">
        <p14:creationId xmlns:p14="http://schemas.microsoft.com/office/powerpoint/2010/main" val="1384110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77B3494-7486-CE80-C271-F98730CA2E13}"/>
              </a:ext>
            </a:extLst>
          </p:cNvPr>
          <p:cNvSpPr txBox="1"/>
          <p:nvPr/>
        </p:nvSpPr>
        <p:spPr>
          <a:xfrm>
            <a:off x="1959429" y="951722"/>
            <a:ext cx="7186903" cy="4770537"/>
          </a:xfrm>
          <a:prstGeom prst="rect">
            <a:avLst/>
          </a:prstGeom>
          <a:noFill/>
        </p:spPr>
        <p:txBody>
          <a:bodyPr wrap="square">
            <a:spAutoFit/>
          </a:bodyPr>
          <a:lstStyle/>
          <a:p>
            <a:r>
              <a:rPr lang="en-IN" sz="3200" dirty="0">
                <a:solidFill>
                  <a:srgbClr val="00B0F0"/>
                </a:solidFill>
                <a:latin typeface="Adobe Hebrew" panose="02040503050201020203" pitchFamily="18" charset="-79"/>
                <a:cs typeface="Adobe Hebrew" panose="02040503050201020203" pitchFamily="18" charset="-79"/>
              </a:rPr>
              <a:t>Items used:</a:t>
            </a:r>
          </a:p>
          <a:p>
            <a:endParaRPr lang="en-IN" sz="3200" dirty="0">
              <a:solidFill>
                <a:srgbClr val="00B0F0"/>
              </a:solidFill>
              <a:latin typeface="Adobe Hebrew" panose="02040503050201020203" pitchFamily="18" charset="-79"/>
              <a:cs typeface="Adobe Hebrew" panose="02040503050201020203" pitchFamily="18" charset="-79"/>
            </a:endParaRPr>
          </a:p>
          <a:p>
            <a:r>
              <a:rPr lang="en-IN" sz="2400" dirty="0"/>
              <a:t>1</a:t>
            </a:r>
            <a:r>
              <a:rPr lang="en-IN" sz="2400" dirty="0">
                <a:latin typeface="Adobe Hebrew" panose="02040503050201020203" pitchFamily="18" charset="-79"/>
                <a:cs typeface="Adobe Hebrew" panose="02040503050201020203" pitchFamily="18" charset="-79"/>
              </a:rPr>
              <a:t>. Jumper wires</a:t>
            </a:r>
          </a:p>
          <a:p>
            <a:r>
              <a:rPr lang="en-IN" sz="2400" dirty="0">
                <a:latin typeface="Adobe Hebrew" panose="02040503050201020203" pitchFamily="18" charset="-79"/>
                <a:cs typeface="Adobe Hebrew" panose="02040503050201020203" pitchFamily="18" charset="-79"/>
              </a:rPr>
              <a:t>2. Rocker Switch, SPST</a:t>
            </a:r>
          </a:p>
          <a:p>
            <a:r>
              <a:rPr lang="en-IN" sz="2400" dirty="0">
                <a:latin typeface="Adobe Hebrew" panose="02040503050201020203" pitchFamily="18" charset="-79"/>
                <a:cs typeface="Adobe Hebrew" panose="02040503050201020203" pitchFamily="18" charset="-79"/>
              </a:rPr>
              <a:t>3. L293d motor driver shield</a:t>
            </a:r>
          </a:p>
          <a:p>
            <a:r>
              <a:rPr lang="en-IN" sz="2400" dirty="0">
                <a:latin typeface="Adobe Hebrew" panose="02040503050201020203" pitchFamily="18" charset="-79"/>
                <a:cs typeface="Adobe Hebrew" panose="02040503050201020203" pitchFamily="18" charset="-79"/>
              </a:rPr>
              <a:t>4. Wheel x4</a:t>
            </a:r>
          </a:p>
          <a:p>
            <a:r>
              <a:rPr lang="en-IN" sz="2400" dirty="0">
                <a:latin typeface="Adobe Hebrew" panose="02040503050201020203" pitchFamily="18" charset="-79"/>
                <a:cs typeface="Adobe Hebrew" panose="02040503050201020203" pitchFamily="18" charset="-79"/>
              </a:rPr>
              <a:t>5. BO Motor, 12V x4</a:t>
            </a:r>
          </a:p>
          <a:p>
            <a:r>
              <a:rPr lang="en-IN" sz="2400" dirty="0">
                <a:latin typeface="Adobe Hebrew" panose="02040503050201020203" pitchFamily="18" charset="-79"/>
                <a:cs typeface="Adobe Hebrew" panose="02040503050201020203" pitchFamily="18" charset="-79"/>
              </a:rPr>
              <a:t>6. IR Transceiver x2</a:t>
            </a:r>
          </a:p>
          <a:p>
            <a:r>
              <a:rPr lang="en-IN" sz="2400" dirty="0">
                <a:latin typeface="Adobe Hebrew" panose="02040503050201020203" pitchFamily="18" charset="-79"/>
                <a:cs typeface="Adobe Hebrew" panose="02040503050201020203" pitchFamily="18" charset="-79"/>
              </a:rPr>
              <a:t>7. Ultrasonic Sensor – HC-SR04</a:t>
            </a:r>
          </a:p>
          <a:p>
            <a:r>
              <a:rPr lang="en-IN" sz="2400" dirty="0">
                <a:latin typeface="Adobe Hebrew" panose="02040503050201020203" pitchFamily="18" charset="-79"/>
                <a:cs typeface="Adobe Hebrew" panose="02040503050201020203" pitchFamily="18" charset="-79"/>
              </a:rPr>
              <a:t>8. SG90 Micro-servo motor</a:t>
            </a:r>
          </a:p>
          <a:p>
            <a:r>
              <a:rPr lang="en-IN" sz="2400" dirty="0">
                <a:latin typeface="Adobe Hebrew" panose="02040503050201020203" pitchFamily="18" charset="-79"/>
                <a:cs typeface="Adobe Hebrew" panose="02040503050201020203" pitchFamily="18" charset="-79"/>
              </a:rPr>
              <a:t>9. Arduino UNO</a:t>
            </a:r>
          </a:p>
          <a:p>
            <a:r>
              <a:rPr lang="en-IN" sz="2400" dirty="0">
                <a:latin typeface="Adobe Hebrew" panose="02040503050201020203" pitchFamily="18" charset="-79"/>
                <a:cs typeface="Adobe Hebrew" panose="02040503050201020203" pitchFamily="18" charset="-79"/>
              </a:rPr>
              <a:t>10. Li-ion battery</a:t>
            </a:r>
          </a:p>
        </p:txBody>
      </p:sp>
    </p:spTree>
    <p:extLst>
      <p:ext uri="{BB962C8B-B14F-4D97-AF65-F5344CB8AC3E}">
        <p14:creationId xmlns:p14="http://schemas.microsoft.com/office/powerpoint/2010/main" val="2095814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766B5-BAD0-521E-F224-CF8F1888756D}"/>
              </a:ext>
            </a:extLst>
          </p:cNvPr>
          <p:cNvSpPr>
            <a:spLocks noGrp="1"/>
          </p:cNvSpPr>
          <p:nvPr>
            <p:ph type="title"/>
          </p:nvPr>
        </p:nvSpPr>
        <p:spPr>
          <a:xfrm>
            <a:off x="0" y="359229"/>
            <a:ext cx="10018713" cy="788437"/>
          </a:xfrm>
        </p:spPr>
        <p:txBody>
          <a:bodyPr/>
          <a:lstStyle/>
          <a:p>
            <a:r>
              <a:rPr lang="en-IN" dirty="0">
                <a:solidFill>
                  <a:srgbClr val="00B0F0"/>
                </a:solidFill>
                <a:latin typeface="Adobe Hebrew" panose="02040503050201020203" pitchFamily="18" charset="-79"/>
                <a:cs typeface="Adobe Hebrew" panose="02040503050201020203" pitchFamily="18" charset="-79"/>
              </a:rPr>
              <a:t>Salient features of code</a:t>
            </a:r>
          </a:p>
        </p:txBody>
      </p:sp>
      <p:sp>
        <p:nvSpPr>
          <p:cNvPr id="3" name="TextBox 2">
            <a:extLst>
              <a:ext uri="{FF2B5EF4-FFF2-40B4-BE49-F238E27FC236}">
                <a16:creationId xmlns:a16="http://schemas.microsoft.com/office/drawing/2014/main" id="{8BA0F32C-6D9B-9DFE-1445-0FA43BBC3649}"/>
              </a:ext>
            </a:extLst>
          </p:cNvPr>
          <p:cNvSpPr txBox="1"/>
          <p:nvPr/>
        </p:nvSpPr>
        <p:spPr>
          <a:xfrm>
            <a:off x="1852313" y="1443841"/>
            <a:ext cx="10018713" cy="4247317"/>
          </a:xfrm>
          <a:prstGeom prst="rect">
            <a:avLst/>
          </a:prstGeom>
          <a:noFill/>
        </p:spPr>
        <p:txBody>
          <a:bodyPr wrap="square" rtlCol="0">
            <a:spAutoFit/>
          </a:bodyPr>
          <a:lstStyle/>
          <a:p>
            <a:pPr marL="342900" indent="-342900">
              <a:buAutoNum type="arabicPeriod"/>
            </a:pPr>
            <a:r>
              <a:rPr lang="en-IN" dirty="0">
                <a:latin typeface="Adobe Hebrew" panose="02040503050201020203" pitchFamily="18" charset="-79"/>
                <a:cs typeface="Adobe Hebrew" panose="02040503050201020203" pitchFamily="18" charset="-79"/>
              </a:rPr>
              <a:t>Library used in the code :</a:t>
            </a:r>
          </a:p>
          <a:p>
            <a:r>
              <a:rPr lang="en-IN" dirty="0">
                <a:latin typeface="Adobe Hebrew" panose="02040503050201020203" pitchFamily="18" charset="-79"/>
                <a:cs typeface="Adobe Hebrew" panose="02040503050201020203" pitchFamily="18" charset="-79"/>
              </a:rPr>
              <a:t>                                                             1. Servo.h: to control the servo motor using the L293D 												 motor driver shield</a:t>
            </a:r>
          </a:p>
          <a:p>
            <a:r>
              <a:rPr lang="en-IN" dirty="0">
                <a:latin typeface="Adobe Hebrew" panose="02040503050201020203" pitchFamily="18" charset="-79"/>
                <a:cs typeface="Adobe Hebrew" panose="02040503050201020203" pitchFamily="18" charset="-79"/>
              </a:rPr>
              <a:t>                                                             2. AFMotor.h: to control the BO motor using the L293D 												     motor driver shield</a:t>
            </a:r>
          </a:p>
          <a:p>
            <a:endParaRPr lang="en-IN" dirty="0">
              <a:latin typeface="Adobe Hebrew" panose="02040503050201020203" pitchFamily="18" charset="-79"/>
              <a:cs typeface="Adobe Hebrew" panose="02040503050201020203" pitchFamily="18" charset="-79"/>
            </a:endParaRPr>
          </a:p>
          <a:p>
            <a:pPr marL="342900" indent="-342900">
              <a:buAutoNum type="arabicPeriod" startAt="2"/>
            </a:pPr>
            <a:r>
              <a:rPr lang="en-IN" dirty="0">
                <a:latin typeface="Adobe Hebrew" panose="02040503050201020203" pitchFamily="18" charset="-79"/>
                <a:cs typeface="Adobe Hebrew" panose="02040503050201020203" pitchFamily="18" charset="-79"/>
              </a:rPr>
              <a:t>Functions used in the code:</a:t>
            </a:r>
          </a:p>
          <a:p>
            <a:r>
              <a:rPr lang="en-IN" dirty="0">
                <a:latin typeface="Adobe Hebrew" panose="02040503050201020203" pitchFamily="18" charset="-79"/>
                <a:cs typeface="Adobe Hebrew" panose="02040503050201020203" pitchFamily="18" charset="-79"/>
              </a:rPr>
              <a:t>                                                             1. read_cm() :  it reads the distance using the ultrasonic 												       sensor</a:t>
            </a:r>
          </a:p>
          <a:p>
            <a:r>
              <a:rPr lang="en-IN" dirty="0">
                <a:latin typeface="Adobe Hebrew" panose="02040503050201020203" pitchFamily="18" charset="-79"/>
                <a:cs typeface="Adobe Hebrew" panose="02040503050201020203" pitchFamily="18" charset="-79"/>
              </a:rPr>
              <a:t>                                                             2. forward():  it instructs the robot to move forward</a:t>
            </a:r>
          </a:p>
          <a:p>
            <a:r>
              <a:rPr lang="en-IN" dirty="0">
                <a:latin typeface="Adobe Hebrew" panose="02040503050201020203" pitchFamily="18" charset="-79"/>
                <a:cs typeface="Adobe Hebrew" panose="02040503050201020203" pitchFamily="18" charset="-79"/>
              </a:rPr>
              <a:t>                                                             3. backward(): it instructs the robot to move backward</a:t>
            </a:r>
          </a:p>
          <a:p>
            <a:r>
              <a:rPr lang="en-IN" dirty="0">
                <a:latin typeface="Adobe Hebrew" panose="02040503050201020203" pitchFamily="18" charset="-79"/>
                <a:cs typeface="Adobe Hebrew" panose="02040503050201020203" pitchFamily="18" charset="-79"/>
              </a:rPr>
              <a:t>                                                             4. turnRight(): it instructs the robot to turn right</a:t>
            </a:r>
          </a:p>
          <a:p>
            <a:r>
              <a:rPr lang="en-IN" dirty="0">
                <a:latin typeface="Adobe Hebrew" panose="02040503050201020203" pitchFamily="18" charset="-79"/>
                <a:cs typeface="Adobe Hebrew" panose="02040503050201020203" pitchFamily="18" charset="-79"/>
              </a:rPr>
              <a:t>                                                             5. turnLeft(): it instructs the robot to turn left</a:t>
            </a:r>
          </a:p>
          <a:p>
            <a:r>
              <a:rPr lang="en-IN" dirty="0">
                <a:latin typeface="Adobe Hebrew" panose="02040503050201020203" pitchFamily="18" charset="-79"/>
                <a:cs typeface="Adobe Hebrew" panose="02040503050201020203" pitchFamily="18" charset="-79"/>
              </a:rPr>
              <a:t>                                                             6. stop(): it stops all motor functions i.e. all wheels</a:t>
            </a:r>
          </a:p>
          <a:p>
            <a:endParaRPr lang="en-IN" dirty="0">
              <a:latin typeface="Adobe Hebrew" panose="02040503050201020203" pitchFamily="18" charset="-79"/>
              <a:cs typeface="Adobe Hebrew" panose="02040503050201020203" pitchFamily="18" charset="-79"/>
            </a:endParaRPr>
          </a:p>
        </p:txBody>
      </p:sp>
    </p:spTree>
    <p:extLst>
      <p:ext uri="{BB962C8B-B14F-4D97-AF65-F5344CB8AC3E}">
        <p14:creationId xmlns:p14="http://schemas.microsoft.com/office/powerpoint/2010/main" val="3085999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75679-D13D-0F6C-44BF-CA2F806FB57C}"/>
              </a:ext>
            </a:extLst>
          </p:cNvPr>
          <p:cNvSpPr>
            <a:spLocks noGrp="1"/>
          </p:cNvSpPr>
          <p:nvPr>
            <p:ph type="title" idx="4294967295"/>
          </p:nvPr>
        </p:nvSpPr>
        <p:spPr>
          <a:xfrm>
            <a:off x="1977756" y="88246"/>
            <a:ext cx="10018712" cy="1525588"/>
          </a:xfrm>
        </p:spPr>
        <p:txBody>
          <a:bodyPr/>
          <a:lstStyle/>
          <a:p>
            <a:r>
              <a:rPr lang="en-IN" b="1" dirty="0">
                <a:solidFill>
                  <a:srgbClr val="00B0F0"/>
                </a:solidFill>
                <a:latin typeface="Adobe Hebrew" panose="02040503050201020203" pitchFamily="18" charset="-79"/>
                <a:cs typeface="Adobe Hebrew" panose="02040503050201020203" pitchFamily="18" charset="-79"/>
              </a:rPr>
              <a:t>Challenges faced and Solutions found</a:t>
            </a:r>
          </a:p>
        </p:txBody>
      </p:sp>
      <p:sp>
        <p:nvSpPr>
          <p:cNvPr id="4" name="TextBox 3">
            <a:extLst>
              <a:ext uri="{FF2B5EF4-FFF2-40B4-BE49-F238E27FC236}">
                <a16:creationId xmlns:a16="http://schemas.microsoft.com/office/drawing/2014/main" id="{D49E2BF9-AC0E-03E9-0BD4-6796D0396E3B}"/>
              </a:ext>
            </a:extLst>
          </p:cNvPr>
          <p:cNvSpPr txBox="1"/>
          <p:nvPr/>
        </p:nvSpPr>
        <p:spPr>
          <a:xfrm>
            <a:off x="1587261" y="1357223"/>
            <a:ext cx="5193101" cy="5308120"/>
          </a:xfrm>
          <a:prstGeom prst="rect">
            <a:avLst/>
          </a:prstGeom>
          <a:noFill/>
        </p:spPr>
        <p:txBody>
          <a:bodyPr wrap="square" rtlCol="0">
            <a:spAutoFit/>
          </a:bodyPr>
          <a:lstStyle/>
          <a:p>
            <a:r>
              <a:rPr lang="en-IN" dirty="0"/>
              <a:t>Challenge: </a:t>
            </a:r>
            <a:r>
              <a:rPr lang="en-US" dirty="0"/>
              <a:t>Suppose there are two targets like Figure, target A and target B. First, the robot is following target A, and suddenly target B passes between the robot and target A. At that time the robot will lose track of target A and detect target B. Finally, the robot will switch to follow target B instead of the original target, A.</a:t>
            </a:r>
          </a:p>
          <a:p>
            <a:endParaRPr lang="en-US" dirty="0"/>
          </a:p>
          <a:p>
            <a:r>
              <a:rPr lang="en-US" dirty="0"/>
              <a:t>Solution: In future work, a target-centric approach is adopted to fix the problem of a robot following two targets. This involves creating a partial map of the environment using traditional SLAM-based techniques, and then creating a 3D (depth) map of the partially observed environment to find the optimal path for person-following. Anticipatory planning, i.e., predicting where the person is going to be next and planning accordingly, can significantly alleviate this problem and is widely used in practical applications.</a:t>
            </a:r>
            <a:endParaRPr lang="en-IN" dirty="0"/>
          </a:p>
        </p:txBody>
      </p:sp>
      <p:pic>
        <p:nvPicPr>
          <p:cNvPr id="6" name="Picture 5">
            <a:extLst>
              <a:ext uri="{FF2B5EF4-FFF2-40B4-BE49-F238E27FC236}">
                <a16:creationId xmlns:a16="http://schemas.microsoft.com/office/drawing/2014/main" id="{4FF1865B-38C1-678C-4BC2-AEE21B2C7A04}"/>
              </a:ext>
            </a:extLst>
          </p:cNvPr>
          <p:cNvPicPr>
            <a:picLocks noChangeAspect="1"/>
          </p:cNvPicPr>
          <p:nvPr/>
        </p:nvPicPr>
        <p:blipFill>
          <a:blip r:embed="rId2"/>
          <a:stretch>
            <a:fillRect/>
          </a:stretch>
        </p:blipFill>
        <p:spPr>
          <a:xfrm>
            <a:off x="6995191" y="1867243"/>
            <a:ext cx="4786448" cy="3544395"/>
          </a:xfrm>
          <a:prstGeom prst="rect">
            <a:avLst/>
          </a:prstGeom>
        </p:spPr>
      </p:pic>
    </p:spTree>
    <p:extLst>
      <p:ext uri="{BB962C8B-B14F-4D97-AF65-F5344CB8AC3E}">
        <p14:creationId xmlns:p14="http://schemas.microsoft.com/office/powerpoint/2010/main" val="4045731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583972-C5C4-662C-B4D5-B00E5A13B252}"/>
              </a:ext>
            </a:extLst>
          </p:cNvPr>
          <p:cNvPicPr>
            <a:picLocks noChangeAspect="1"/>
          </p:cNvPicPr>
          <p:nvPr/>
        </p:nvPicPr>
        <p:blipFill>
          <a:blip r:embed="rId2"/>
          <a:stretch>
            <a:fillRect/>
          </a:stretch>
        </p:blipFill>
        <p:spPr>
          <a:xfrm>
            <a:off x="6778866" y="684542"/>
            <a:ext cx="5263664" cy="477548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5" name="Picture 4">
            <a:extLst>
              <a:ext uri="{FF2B5EF4-FFF2-40B4-BE49-F238E27FC236}">
                <a16:creationId xmlns:a16="http://schemas.microsoft.com/office/drawing/2014/main" id="{AADF1316-FD4D-3A7D-7BFD-106F5FBBFBB6}"/>
              </a:ext>
            </a:extLst>
          </p:cNvPr>
          <p:cNvPicPr>
            <a:picLocks noChangeAspect="1"/>
          </p:cNvPicPr>
          <p:nvPr/>
        </p:nvPicPr>
        <p:blipFill>
          <a:blip r:embed="rId3"/>
          <a:stretch>
            <a:fillRect/>
          </a:stretch>
        </p:blipFill>
        <p:spPr>
          <a:xfrm>
            <a:off x="1459523" y="684542"/>
            <a:ext cx="5112243" cy="4793066"/>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6" name="TextBox 5">
            <a:extLst>
              <a:ext uri="{FF2B5EF4-FFF2-40B4-BE49-F238E27FC236}">
                <a16:creationId xmlns:a16="http://schemas.microsoft.com/office/drawing/2014/main" id="{FF9E5E6B-0F2D-711B-9474-DC0DBE61D508}"/>
              </a:ext>
            </a:extLst>
          </p:cNvPr>
          <p:cNvSpPr txBox="1"/>
          <p:nvPr/>
        </p:nvSpPr>
        <p:spPr>
          <a:xfrm>
            <a:off x="3349869" y="6145823"/>
            <a:ext cx="6374423" cy="369332"/>
          </a:xfrm>
          <a:prstGeom prst="rect">
            <a:avLst/>
          </a:prstGeom>
          <a:noFill/>
        </p:spPr>
        <p:txBody>
          <a:bodyPr wrap="square" rtlCol="0">
            <a:spAutoFit/>
          </a:bodyPr>
          <a:lstStyle/>
          <a:p>
            <a:r>
              <a:rPr lang="en-IN" b="1" dirty="0">
                <a:solidFill>
                  <a:srgbClr val="FF0000"/>
                </a:solidFill>
                <a:latin typeface="Adobe Hebrew" panose="02040503050201020203" pitchFamily="18" charset="-79"/>
                <a:cs typeface="Adobe Hebrew" panose="02040503050201020203" pitchFamily="18" charset="-79"/>
              </a:rPr>
              <a:t>Final photographs of system</a:t>
            </a:r>
          </a:p>
        </p:txBody>
      </p:sp>
    </p:spTree>
    <p:extLst>
      <p:ext uri="{BB962C8B-B14F-4D97-AF65-F5344CB8AC3E}">
        <p14:creationId xmlns:p14="http://schemas.microsoft.com/office/powerpoint/2010/main" val="1732499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F0BA9-0B16-5933-2286-AC8C3B43503C}"/>
              </a:ext>
            </a:extLst>
          </p:cNvPr>
          <p:cNvSpPr>
            <a:spLocks noGrp="1"/>
          </p:cNvSpPr>
          <p:nvPr>
            <p:ph type="title"/>
          </p:nvPr>
        </p:nvSpPr>
        <p:spPr>
          <a:xfrm>
            <a:off x="1362269" y="573834"/>
            <a:ext cx="10018713" cy="993710"/>
          </a:xfrm>
        </p:spPr>
        <p:txBody>
          <a:bodyPr>
            <a:normAutofit/>
          </a:bodyPr>
          <a:lstStyle/>
          <a:p>
            <a:r>
              <a:rPr lang="en-IN" sz="3200" b="1" dirty="0">
                <a:solidFill>
                  <a:srgbClr val="00B0F0"/>
                </a:solidFill>
                <a:latin typeface="Adobe Hebrew" panose="02040503050201020203" pitchFamily="18" charset="-79"/>
                <a:cs typeface="Adobe Hebrew" panose="02040503050201020203" pitchFamily="18" charset="-79"/>
              </a:rPr>
              <a:t>Learnings</a:t>
            </a:r>
            <a:r>
              <a:rPr lang="en-IN" sz="3200" dirty="0">
                <a:solidFill>
                  <a:srgbClr val="00B0F0"/>
                </a:solidFill>
                <a:latin typeface="Adobe Hebrew" panose="02040503050201020203" pitchFamily="18" charset="-79"/>
                <a:cs typeface="Adobe Hebrew" panose="02040503050201020203" pitchFamily="18" charset="-79"/>
              </a:rPr>
              <a:t> </a:t>
            </a:r>
            <a:r>
              <a:rPr lang="en-IN" sz="3200" b="1" dirty="0">
                <a:solidFill>
                  <a:srgbClr val="00B0F0"/>
                </a:solidFill>
                <a:latin typeface="Adobe Hebrew" panose="02040503050201020203" pitchFamily="18" charset="-79"/>
                <a:cs typeface="Adobe Hebrew" panose="02040503050201020203" pitchFamily="18" charset="-79"/>
              </a:rPr>
              <a:t>from the Project</a:t>
            </a:r>
          </a:p>
        </p:txBody>
      </p:sp>
      <p:sp>
        <p:nvSpPr>
          <p:cNvPr id="3" name="Content Placeholder 2">
            <a:extLst>
              <a:ext uri="{FF2B5EF4-FFF2-40B4-BE49-F238E27FC236}">
                <a16:creationId xmlns:a16="http://schemas.microsoft.com/office/drawing/2014/main" id="{5F3B0C9F-5954-6E93-60DE-3D501C9E1DC3}"/>
              </a:ext>
            </a:extLst>
          </p:cNvPr>
          <p:cNvSpPr>
            <a:spLocks noGrp="1"/>
          </p:cNvSpPr>
          <p:nvPr>
            <p:ph idx="1"/>
          </p:nvPr>
        </p:nvSpPr>
        <p:spPr>
          <a:xfrm>
            <a:off x="1530220" y="1567544"/>
            <a:ext cx="10140753" cy="3610947"/>
          </a:xfrm>
        </p:spPr>
        <p:txBody>
          <a:bodyPr/>
          <a:lstStyle/>
          <a:p>
            <a:pPr marL="457200" indent="-457200">
              <a:buFont typeface="+mj-lt"/>
              <a:buAutoNum type="arabicPeriod"/>
            </a:pPr>
            <a:r>
              <a:rPr lang="en-IN" dirty="0">
                <a:latin typeface="Adobe Hebrew" panose="02040503050201020203" pitchFamily="18" charset="-79"/>
                <a:cs typeface="Adobe Hebrew" panose="02040503050201020203" pitchFamily="18" charset="-79"/>
              </a:rPr>
              <a:t>Familiarity with Arduino UNO and Arduino IDE application</a:t>
            </a:r>
          </a:p>
          <a:p>
            <a:pPr marL="457200" indent="-457200">
              <a:buFont typeface="+mj-lt"/>
              <a:buAutoNum type="arabicPeriod"/>
            </a:pPr>
            <a:r>
              <a:rPr lang="en-IN" dirty="0">
                <a:latin typeface="Adobe Hebrew" panose="02040503050201020203" pitchFamily="18" charset="-79"/>
                <a:cs typeface="Adobe Hebrew" panose="02040503050201020203" pitchFamily="18" charset="-79"/>
              </a:rPr>
              <a:t>Circuit design and electronic components assembly</a:t>
            </a:r>
          </a:p>
          <a:p>
            <a:pPr marL="457200" indent="-457200">
              <a:buFont typeface="+mj-lt"/>
              <a:buAutoNum type="arabicPeriod"/>
            </a:pPr>
            <a:r>
              <a:rPr lang="en-IN" dirty="0">
                <a:latin typeface="Adobe Hebrew" panose="02040503050201020203" pitchFamily="18" charset="-79"/>
                <a:cs typeface="Adobe Hebrew" panose="02040503050201020203" pitchFamily="18" charset="-79"/>
              </a:rPr>
              <a:t>Coding and Programming for Arduino IDE</a:t>
            </a:r>
          </a:p>
          <a:p>
            <a:pPr marL="457200" indent="-457200">
              <a:buFont typeface="+mj-lt"/>
              <a:buAutoNum type="arabicPeriod"/>
            </a:pPr>
            <a:r>
              <a:rPr lang="en-IN" dirty="0">
                <a:latin typeface="Adobe Hebrew" panose="02040503050201020203" pitchFamily="18" charset="-79"/>
                <a:cs typeface="Adobe Hebrew" panose="02040503050201020203" pitchFamily="18" charset="-79"/>
              </a:rPr>
              <a:t>Troubleshooting and problem-solving</a:t>
            </a:r>
          </a:p>
          <a:p>
            <a:pPr marL="457200" indent="-457200">
              <a:buFont typeface="+mj-lt"/>
              <a:buAutoNum type="arabicPeriod"/>
            </a:pPr>
            <a:r>
              <a:rPr lang="en-IN" dirty="0">
                <a:latin typeface="Adobe Hebrew" panose="02040503050201020203" pitchFamily="18" charset="-79"/>
                <a:cs typeface="Adobe Hebrew" panose="02040503050201020203" pitchFamily="18" charset="-79"/>
              </a:rPr>
              <a:t>Project planning and presentation design.</a:t>
            </a:r>
          </a:p>
          <a:p>
            <a:pPr marL="457200" indent="-457200">
              <a:buFont typeface="+mj-lt"/>
              <a:buAutoNum type="arabicPeriod"/>
            </a:pPr>
            <a:endParaRPr lang="en-IN" dirty="0"/>
          </a:p>
        </p:txBody>
      </p:sp>
    </p:spTree>
    <p:extLst>
      <p:ext uri="{BB962C8B-B14F-4D97-AF65-F5344CB8AC3E}">
        <p14:creationId xmlns:p14="http://schemas.microsoft.com/office/powerpoint/2010/main" val="327834896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1460</TotalTime>
  <Words>1058</Words>
  <Application>Microsoft Office PowerPoint</Application>
  <PresentationFormat>Widescreen</PresentationFormat>
  <Paragraphs>86</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Adobe Gothic Std B</vt:lpstr>
      <vt:lpstr>Adobe Hebrew</vt:lpstr>
      <vt:lpstr>Arial</vt:lpstr>
      <vt:lpstr>Cascadia Code SemiBold</vt:lpstr>
      <vt:lpstr>Corbel</vt:lpstr>
      <vt:lpstr>Open Sans</vt:lpstr>
      <vt:lpstr>Parallax</vt:lpstr>
      <vt:lpstr>DIY LAB PROJECT  OBJECT  FOLLOWING ROBOT</vt:lpstr>
      <vt:lpstr>PowerPoint Presentation</vt:lpstr>
      <vt:lpstr>PowerPoint Presentation</vt:lpstr>
      <vt:lpstr>PowerPoint Presentation</vt:lpstr>
      <vt:lpstr>PowerPoint Presentation</vt:lpstr>
      <vt:lpstr>Salient features of code</vt:lpstr>
      <vt:lpstr>Challenges faced and Solutions found</vt:lpstr>
      <vt:lpstr>PowerPoint Presentation</vt:lpstr>
      <vt:lpstr>Learnings from the Project</vt:lpstr>
      <vt:lpstr>PowerPoint Presentation</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DIY LAB PROJECT   HUMAN FOLLOWING ROBOT</dc:title>
  <dc:creator>Surjya Sankar Roy</dc:creator>
  <cp:lastModifiedBy>Surjya Sankar Roy</cp:lastModifiedBy>
  <cp:revision>10</cp:revision>
  <dcterms:created xsi:type="dcterms:W3CDTF">2023-05-30T08:49:41Z</dcterms:created>
  <dcterms:modified xsi:type="dcterms:W3CDTF">2024-08-10T16:54:14Z</dcterms:modified>
</cp:coreProperties>
</file>

<file path=docProps/thumbnail.jpeg>
</file>